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416" r:id="rId3"/>
    <p:sldId id="417" r:id="rId4"/>
    <p:sldId id="438" r:id="rId5"/>
    <p:sldId id="439" r:id="rId6"/>
    <p:sldId id="277" r:id="rId7"/>
    <p:sldId id="327" r:id="rId8"/>
    <p:sldId id="269"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366" r:id="rId29"/>
    <p:sldId id="348" r:id="rId30"/>
    <p:sldId id="440" r:id="rId31"/>
    <p:sldId id="259" r:id="rId32"/>
    <p:sldId id="279" r:id="rId33"/>
    <p:sldId id="280" r:id="rId34"/>
    <p:sldId id="281" r:id="rId35"/>
    <p:sldId id="283" r:id="rId36"/>
    <p:sldId id="284" r:id="rId37"/>
    <p:sldId id="285" r:id="rId38"/>
    <p:sldId id="395" r:id="rId39"/>
    <p:sldId id="396" r:id="rId40"/>
    <p:sldId id="397" r:id="rId41"/>
    <p:sldId id="398" r:id="rId42"/>
    <p:sldId id="399" r:id="rId43"/>
    <p:sldId id="401" r:id="rId44"/>
    <p:sldId id="402" r:id="rId45"/>
    <p:sldId id="403" r:id="rId46"/>
    <p:sldId id="404" r:id="rId47"/>
    <p:sldId id="405" r:id="rId48"/>
    <p:sldId id="406" r:id="rId49"/>
    <p:sldId id="407" r:id="rId50"/>
    <p:sldId id="408" r:id="rId51"/>
    <p:sldId id="409" r:id="rId52"/>
    <p:sldId id="411" r:id="rId53"/>
    <p:sldId id="412" r:id="rId54"/>
    <p:sldId id="414" r:id="rId55"/>
    <p:sldId id="413" r:id="rId56"/>
    <p:sldId id="415" r:id="rId57"/>
    <p:sldId id="392" r:id="rId58"/>
    <p:sldId id="286" r:id="rId59"/>
    <p:sldId id="441" r:id="rId60"/>
    <p:sldId id="442" r:id="rId61"/>
  </p:sldIdLst>
  <p:sldSz cx="12192000" cy="6858000"/>
  <p:notesSz cx="6858000" cy="9144000"/>
  <p:defaultText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5"/>
    <p:restoredTop sz="79431"/>
  </p:normalViewPr>
  <p:slideViewPr>
    <p:cSldViewPr snapToGrid="0" snapToObjects="1">
      <p:cViewPr varScale="1">
        <p:scale>
          <a:sx n="106" d="100"/>
          <a:sy n="106" d="100"/>
        </p:scale>
        <p:origin x="16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Q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C9782-BF36-3D44-AE7B-DEDCBDCE1B6F}" type="datetimeFigureOut">
              <a:rPr lang="en-QA" smtClean="0"/>
              <a:t>19/02/2022</a:t>
            </a:fld>
            <a:endParaRPr lang="en-Q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Q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Q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86C1A-9081-E644-990B-8D1DF1BAF97F}" type="slidenum">
              <a:rPr lang="en-QA" smtClean="0"/>
              <a:t>‹#›</a:t>
            </a:fld>
            <a:endParaRPr lang="en-QA"/>
          </a:p>
        </p:txBody>
      </p:sp>
    </p:spTree>
    <p:extLst>
      <p:ext uri="{BB962C8B-B14F-4D97-AF65-F5344CB8AC3E}">
        <p14:creationId xmlns:p14="http://schemas.microsoft.com/office/powerpoint/2010/main" val="322176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6</a:t>
            </a:fld>
            <a:endParaRPr lang="en-QA"/>
          </a:p>
        </p:txBody>
      </p:sp>
    </p:spTree>
    <p:extLst>
      <p:ext uri="{BB962C8B-B14F-4D97-AF65-F5344CB8AC3E}">
        <p14:creationId xmlns:p14="http://schemas.microsoft.com/office/powerpoint/2010/main" val="2277607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38</a:t>
            </a:fld>
            <a:endParaRPr lang="en-QA"/>
          </a:p>
        </p:txBody>
      </p:sp>
    </p:spTree>
    <p:extLst>
      <p:ext uri="{BB962C8B-B14F-4D97-AF65-F5344CB8AC3E}">
        <p14:creationId xmlns:p14="http://schemas.microsoft.com/office/powerpoint/2010/main" val="163277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39</a:t>
            </a:fld>
            <a:endParaRPr lang="en-QA"/>
          </a:p>
        </p:txBody>
      </p:sp>
    </p:spTree>
    <p:extLst>
      <p:ext uri="{BB962C8B-B14F-4D97-AF65-F5344CB8AC3E}">
        <p14:creationId xmlns:p14="http://schemas.microsoft.com/office/powerpoint/2010/main" val="326080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40</a:t>
            </a:fld>
            <a:endParaRPr lang="en-QA"/>
          </a:p>
        </p:txBody>
      </p:sp>
    </p:spTree>
    <p:extLst>
      <p:ext uri="{BB962C8B-B14F-4D97-AF65-F5344CB8AC3E}">
        <p14:creationId xmlns:p14="http://schemas.microsoft.com/office/powerpoint/2010/main" val="251356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41</a:t>
            </a:fld>
            <a:endParaRPr lang="en-QA"/>
          </a:p>
        </p:txBody>
      </p:sp>
    </p:spTree>
    <p:extLst>
      <p:ext uri="{BB962C8B-B14F-4D97-AF65-F5344CB8AC3E}">
        <p14:creationId xmlns:p14="http://schemas.microsoft.com/office/powerpoint/2010/main" val="1896895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42</a:t>
            </a:fld>
            <a:endParaRPr lang="en-QA"/>
          </a:p>
        </p:txBody>
      </p:sp>
    </p:spTree>
    <p:extLst>
      <p:ext uri="{BB962C8B-B14F-4D97-AF65-F5344CB8AC3E}">
        <p14:creationId xmlns:p14="http://schemas.microsoft.com/office/powerpoint/2010/main" val="2473224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43</a:t>
            </a:fld>
            <a:endParaRPr lang="en-QA"/>
          </a:p>
        </p:txBody>
      </p:sp>
    </p:spTree>
    <p:extLst>
      <p:ext uri="{BB962C8B-B14F-4D97-AF65-F5344CB8AC3E}">
        <p14:creationId xmlns:p14="http://schemas.microsoft.com/office/powerpoint/2010/main" val="398152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44</a:t>
            </a:fld>
            <a:endParaRPr lang="en-QA"/>
          </a:p>
        </p:txBody>
      </p:sp>
    </p:spTree>
    <p:extLst>
      <p:ext uri="{BB962C8B-B14F-4D97-AF65-F5344CB8AC3E}">
        <p14:creationId xmlns:p14="http://schemas.microsoft.com/office/powerpoint/2010/main" val="4149577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45</a:t>
            </a:fld>
            <a:endParaRPr lang="en-QA"/>
          </a:p>
        </p:txBody>
      </p:sp>
    </p:spTree>
    <p:extLst>
      <p:ext uri="{BB962C8B-B14F-4D97-AF65-F5344CB8AC3E}">
        <p14:creationId xmlns:p14="http://schemas.microsoft.com/office/powerpoint/2010/main" val="4042757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46</a:t>
            </a:fld>
            <a:endParaRPr lang="en-QA"/>
          </a:p>
        </p:txBody>
      </p:sp>
    </p:spTree>
    <p:extLst>
      <p:ext uri="{BB962C8B-B14F-4D97-AF65-F5344CB8AC3E}">
        <p14:creationId xmlns:p14="http://schemas.microsoft.com/office/powerpoint/2010/main" val="2862512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47</a:t>
            </a:fld>
            <a:endParaRPr lang="en-QA"/>
          </a:p>
        </p:txBody>
      </p:sp>
    </p:spTree>
    <p:extLst>
      <p:ext uri="{BB962C8B-B14F-4D97-AF65-F5344CB8AC3E}">
        <p14:creationId xmlns:p14="http://schemas.microsoft.com/office/powerpoint/2010/main" val="6642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7</a:t>
            </a:fld>
            <a:endParaRPr lang="en-QA"/>
          </a:p>
        </p:txBody>
      </p:sp>
    </p:spTree>
    <p:extLst>
      <p:ext uri="{BB962C8B-B14F-4D97-AF65-F5344CB8AC3E}">
        <p14:creationId xmlns:p14="http://schemas.microsoft.com/office/powerpoint/2010/main" val="2787334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48</a:t>
            </a:fld>
            <a:endParaRPr lang="en-QA"/>
          </a:p>
        </p:txBody>
      </p:sp>
    </p:spTree>
    <p:extLst>
      <p:ext uri="{BB962C8B-B14F-4D97-AF65-F5344CB8AC3E}">
        <p14:creationId xmlns:p14="http://schemas.microsoft.com/office/powerpoint/2010/main" val="76915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49</a:t>
            </a:fld>
            <a:endParaRPr lang="en-QA"/>
          </a:p>
        </p:txBody>
      </p:sp>
    </p:spTree>
    <p:extLst>
      <p:ext uri="{BB962C8B-B14F-4D97-AF65-F5344CB8AC3E}">
        <p14:creationId xmlns:p14="http://schemas.microsoft.com/office/powerpoint/2010/main" val="1906830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50</a:t>
            </a:fld>
            <a:endParaRPr lang="en-QA"/>
          </a:p>
        </p:txBody>
      </p:sp>
    </p:spTree>
    <p:extLst>
      <p:ext uri="{BB962C8B-B14F-4D97-AF65-F5344CB8AC3E}">
        <p14:creationId xmlns:p14="http://schemas.microsoft.com/office/powerpoint/2010/main" val="399536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51</a:t>
            </a:fld>
            <a:endParaRPr lang="en-QA"/>
          </a:p>
        </p:txBody>
      </p:sp>
    </p:spTree>
    <p:extLst>
      <p:ext uri="{BB962C8B-B14F-4D97-AF65-F5344CB8AC3E}">
        <p14:creationId xmlns:p14="http://schemas.microsoft.com/office/powerpoint/2010/main" val="3275833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52</a:t>
            </a:fld>
            <a:endParaRPr lang="en-QA"/>
          </a:p>
        </p:txBody>
      </p:sp>
    </p:spTree>
    <p:extLst>
      <p:ext uri="{BB962C8B-B14F-4D97-AF65-F5344CB8AC3E}">
        <p14:creationId xmlns:p14="http://schemas.microsoft.com/office/powerpoint/2010/main" val="422545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53</a:t>
            </a:fld>
            <a:endParaRPr lang="en-QA"/>
          </a:p>
        </p:txBody>
      </p:sp>
    </p:spTree>
    <p:extLst>
      <p:ext uri="{BB962C8B-B14F-4D97-AF65-F5344CB8AC3E}">
        <p14:creationId xmlns:p14="http://schemas.microsoft.com/office/powerpoint/2010/main" val="3284333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54</a:t>
            </a:fld>
            <a:endParaRPr lang="en-QA"/>
          </a:p>
        </p:txBody>
      </p:sp>
    </p:spTree>
    <p:extLst>
      <p:ext uri="{BB962C8B-B14F-4D97-AF65-F5344CB8AC3E}">
        <p14:creationId xmlns:p14="http://schemas.microsoft.com/office/powerpoint/2010/main" val="419312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55</a:t>
            </a:fld>
            <a:endParaRPr lang="en-QA"/>
          </a:p>
        </p:txBody>
      </p:sp>
    </p:spTree>
    <p:extLst>
      <p:ext uri="{BB962C8B-B14F-4D97-AF65-F5344CB8AC3E}">
        <p14:creationId xmlns:p14="http://schemas.microsoft.com/office/powerpoint/2010/main" val="3857385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56</a:t>
            </a:fld>
            <a:endParaRPr lang="en-QA"/>
          </a:p>
        </p:txBody>
      </p:sp>
    </p:spTree>
    <p:extLst>
      <p:ext uri="{BB962C8B-B14F-4D97-AF65-F5344CB8AC3E}">
        <p14:creationId xmlns:p14="http://schemas.microsoft.com/office/powerpoint/2010/main" val="203090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57</a:t>
            </a:fld>
            <a:endParaRPr lang="en-QA"/>
          </a:p>
        </p:txBody>
      </p:sp>
    </p:spTree>
    <p:extLst>
      <p:ext uri="{BB962C8B-B14F-4D97-AF65-F5344CB8AC3E}">
        <p14:creationId xmlns:p14="http://schemas.microsoft.com/office/powerpoint/2010/main" val="201487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8</a:t>
            </a:fld>
            <a:endParaRPr lang="en-QA"/>
          </a:p>
        </p:txBody>
      </p:sp>
    </p:spTree>
    <p:extLst>
      <p:ext uri="{BB962C8B-B14F-4D97-AF65-F5344CB8AC3E}">
        <p14:creationId xmlns:p14="http://schemas.microsoft.com/office/powerpoint/2010/main" val="1668114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58</a:t>
            </a:fld>
            <a:endParaRPr lang="en-QA"/>
          </a:p>
        </p:txBody>
      </p:sp>
    </p:spTree>
    <p:extLst>
      <p:ext uri="{BB962C8B-B14F-4D97-AF65-F5344CB8AC3E}">
        <p14:creationId xmlns:p14="http://schemas.microsoft.com/office/powerpoint/2010/main" val="248846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31</a:t>
            </a:fld>
            <a:endParaRPr lang="en-QA"/>
          </a:p>
        </p:txBody>
      </p:sp>
    </p:spTree>
    <p:extLst>
      <p:ext uri="{BB962C8B-B14F-4D97-AF65-F5344CB8AC3E}">
        <p14:creationId xmlns:p14="http://schemas.microsoft.com/office/powerpoint/2010/main" val="261296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32</a:t>
            </a:fld>
            <a:endParaRPr lang="en-QA"/>
          </a:p>
        </p:txBody>
      </p:sp>
    </p:spTree>
    <p:extLst>
      <p:ext uri="{BB962C8B-B14F-4D97-AF65-F5344CB8AC3E}">
        <p14:creationId xmlns:p14="http://schemas.microsoft.com/office/powerpoint/2010/main" val="204508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33</a:t>
            </a:fld>
            <a:endParaRPr lang="en-QA"/>
          </a:p>
        </p:txBody>
      </p:sp>
    </p:spTree>
    <p:extLst>
      <p:ext uri="{BB962C8B-B14F-4D97-AF65-F5344CB8AC3E}">
        <p14:creationId xmlns:p14="http://schemas.microsoft.com/office/powerpoint/2010/main" val="161643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QA" dirty="0"/>
          </a:p>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34</a:t>
            </a:fld>
            <a:endParaRPr lang="en-QA"/>
          </a:p>
        </p:txBody>
      </p:sp>
    </p:spTree>
    <p:extLst>
      <p:ext uri="{BB962C8B-B14F-4D97-AF65-F5344CB8AC3E}">
        <p14:creationId xmlns:p14="http://schemas.microsoft.com/office/powerpoint/2010/main" val="399896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36</a:t>
            </a:fld>
            <a:endParaRPr lang="en-QA"/>
          </a:p>
        </p:txBody>
      </p:sp>
    </p:spTree>
    <p:extLst>
      <p:ext uri="{BB962C8B-B14F-4D97-AF65-F5344CB8AC3E}">
        <p14:creationId xmlns:p14="http://schemas.microsoft.com/office/powerpoint/2010/main" val="312580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QA" dirty="0"/>
          </a:p>
        </p:txBody>
      </p:sp>
      <p:sp>
        <p:nvSpPr>
          <p:cNvPr id="4" name="Slide Number Placeholder 3"/>
          <p:cNvSpPr>
            <a:spLocks noGrp="1"/>
          </p:cNvSpPr>
          <p:nvPr>
            <p:ph type="sldNum" sz="quarter" idx="5"/>
          </p:nvPr>
        </p:nvSpPr>
        <p:spPr/>
        <p:txBody>
          <a:bodyPr/>
          <a:lstStyle/>
          <a:p>
            <a:fld id="{71B86C1A-9081-E644-990B-8D1DF1BAF97F}" type="slidenum">
              <a:rPr lang="en-QA" smtClean="0"/>
              <a:t>37</a:t>
            </a:fld>
            <a:endParaRPr lang="en-QA"/>
          </a:p>
        </p:txBody>
      </p:sp>
    </p:spTree>
    <p:extLst>
      <p:ext uri="{BB962C8B-B14F-4D97-AF65-F5344CB8AC3E}">
        <p14:creationId xmlns:p14="http://schemas.microsoft.com/office/powerpoint/2010/main" val="1148326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A5AC-20F8-734D-8118-5B093E4AC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QA"/>
          </a:p>
        </p:txBody>
      </p:sp>
      <p:sp>
        <p:nvSpPr>
          <p:cNvPr id="3" name="Subtitle 2">
            <a:extLst>
              <a:ext uri="{FF2B5EF4-FFF2-40B4-BE49-F238E27FC236}">
                <a16:creationId xmlns:a16="http://schemas.microsoft.com/office/drawing/2014/main" id="{773D22F4-2325-2D4F-8DB7-F5D1F8876A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QA"/>
          </a:p>
        </p:txBody>
      </p:sp>
      <p:sp>
        <p:nvSpPr>
          <p:cNvPr id="4" name="Date Placeholder 3">
            <a:extLst>
              <a:ext uri="{FF2B5EF4-FFF2-40B4-BE49-F238E27FC236}">
                <a16:creationId xmlns:a16="http://schemas.microsoft.com/office/drawing/2014/main" id="{D9E54C07-816B-624B-9814-0EB4DBDC6D18}"/>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5" name="Footer Placeholder 4">
            <a:extLst>
              <a:ext uri="{FF2B5EF4-FFF2-40B4-BE49-F238E27FC236}">
                <a16:creationId xmlns:a16="http://schemas.microsoft.com/office/drawing/2014/main" id="{A0E07E43-3155-1541-AD53-F6FBB600A36F}"/>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CB3BD9C8-E25A-9540-B020-2DC5F0E9F6B2}"/>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40948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8BDD-3065-D545-9FAF-0F4BF6A4EACE}"/>
              </a:ext>
            </a:extLst>
          </p:cNvPr>
          <p:cNvSpPr>
            <a:spLocks noGrp="1"/>
          </p:cNvSpPr>
          <p:nvPr>
            <p:ph type="title"/>
          </p:nvPr>
        </p:nvSpPr>
        <p:spPr/>
        <p:txBody>
          <a:bodyPr/>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1AE87339-1FB6-7E41-8308-398346E68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0E2D72B3-BDDF-B542-B214-3F48DF1C3280}"/>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5" name="Footer Placeholder 4">
            <a:extLst>
              <a:ext uri="{FF2B5EF4-FFF2-40B4-BE49-F238E27FC236}">
                <a16:creationId xmlns:a16="http://schemas.microsoft.com/office/drawing/2014/main" id="{CACD94B3-7A9B-0D47-995E-3EC1780DBAAE}"/>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9DD4738F-5068-AB43-A029-3B6B01C930FD}"/>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228640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A3D53-B06B-074A-9C38-F5017B1A6C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QA"/>
          </a:p>
        </p:txBody>
      </p:sp>
      <p:sp>
        <p:nvSpPr>
          <p:cNvPr id="3" name="Vertical Text Placeholder 2">
            <a:extLst>
              <a:ext uri="{FF2B5EF4-FFF2-40B4-BE49-F238E27FC236}">
                <a16:creationId xmlns:a16="http://schemas.microsoft.com/office/drawing/2014/main" id="{F5901955-3265-EF40-88AA-510EF37CF5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D5A5477F-330E-014D-961B-8BA0E167EDCD}"/>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5" name="Footer Placeholder 4">
            <a:extLst>
              <a:ext uri="{FF2B5EF4-FFF2-40B4-BE49-F238E27FC236}">
                <a16:creationId xmlns:a16="http://schemas.microsoft.com/office/drawing/2014/main" id="{380B780E-2A4C-6046-AACC-8C9523753980}"/>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3B77B5D0-2F7E-274E-AED2-E4A42AE11A67}"/>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758952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E9FA-816B-E740-A372-D5FB71ADB093}"/>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0DBEEE56-1528-6347-95C8-BD02A67839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FEAFB1A0-591E-F048-A354-74EC8BE1A832}"/>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5" name="Footer Placeholder 4">
            <a:extLst>
              <a:ext uri="{FF2B5EF4-FFF2-40B4-BE49-F238E27FC236}">
                <a16:creationId xmlns:a16="http://schemas.microsoft.com/office/drawing/2014/main" id="{D842F75F-C219-7449-AEA7-DDEC859C1D40}"/>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26236C10-0227-A84B-A781-DDD4BA4B84C5}"/>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85211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0A3D-DA39-C943-8EC8-58C0FFA8E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QA"/>
          </a:p>
        </p:txBody>
      </p:sp>
      <p:sp>
        <p:nvSpPr>
          <p:cNvPr id="3" name="Text Placeholder 2">
            <a:extLst>
              <a:ext uri="{FF2B5EF4-FFF2-40B4-BE49-F238E27FC236}">
                <a16:creationId xmlns:a16="http://schemas.microsoft.com/office/drawing/2014/main" id="{E588AFD2-A390-6741-98BE-82B3248BFF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9E265-CC41-2047-A015-920AB0D69A71}"/>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5" name="Footer Placeholder 4">
            <a:extLst>
              <a:ext uri="{FF2B5EF4-FFF2-40B4-BE49-F238E27FC236}">
                <a16:creationId xmlns:a16="http://schemas.microsoft.com/office/drawing/2014/main" id="{D31730EE-3E5D-8149-B845-682FF48F2324}"/>
              </a:ext>
            </a:extLst>
          </p:cNvPr>
          <p:cNvSpPr>
            <a:spLocks noGrp="1"/>
          </p:cNvSpPr>
          <p:nvPr>
            <p:ph type="ftr" sz="quarter" idx="11"/>
          </p:nvPr>
        </p:nvSpPr>
        <p:spPr/>
        <p:txBody>
          <a:bodyPr/>
          <a:lstStyle/>
          <a:p>
            <a:endParaRPr lang="en-QA"/>
          </a:p>
        </p:txBody>
      </p:sp>
      <p:sp>
        <p:nvSpPr>
          <p:cNvPr id="6" name="Slide Number Placeholder 5">
            <a:extLst>
              <a:ext uri="{FF2B5EF4-FFF2-40B4-BE49-F238E27FC236}">
                <a16:creationId xmlns:a16="http://schemas.microsoft.com/office/drawing/2014/main" id="{0AC79B71-C1EE-0446-B961-9082BC55D161}"/>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2077517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FFE2-209F-554C-9732-4940F76AAF80}"/>
              </a:ext>
            </a:extLst>
          </p:cNvPr>
          <p:cNvSpPr>
            <a:spLocks noGrp="1"/>
          </p:cNvSpPr>
          <p:nvPr>
            <p:ph type="title"/>
          </p:nvPr>
        </p:nvSpPr>
        <p:spPr/>
        <p:txBody>
          <a:bodyPr/>
          <a:lstStyle/>
          <a:p>
            <a:r>
              <a:rPr lang="en-US"/>
              <a:t>Click to edit Master title style</a:t>
            </a:r>
            <a:endParaRPr lang="en-QA"/>
          </a:p>
        </p:txBody>
      </p:sp>
      <p:sp>
        <p:nvSpPr>
          <p:cNvPr id="3" name="Content Placeholder 2">
            <a:extLst>
              <a:ext uri="{FF2B5EF4-FFF2-40B4-BE49-F238E27FC236}">
                <a16:creationId xmlns:a16="http://schemas.microsoft.com/office/drawing/2014/main" id="{0A71CCC7-6A4E-1248-9997-45A446566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Content Placeholder 3">
            <a:extLst>
              <a:ext uri="{FF2B5EF4-FFF2-40B4-BE49-F238E27FC236}">
                <a16:creationId xmlns:a16="http://schemas.microsoft.com/office/drawing/2014/main" id="{A0B503EE-0CB8-594A-95D9-704C34BD14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Date Placeholder 4">
            <a:extLst>
              <a:ext uri="{FF2B5EF4-FFF2-40B4-BE49-F238E27FC236}">
                <a16:creationId xmlns:a16="http://schemas.microsoft.com/office/drawing/2014/main" id="{BB30052E-4012-A243-B48E-915B60EB7128}"/>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6" name="Footer Placeholder 5">
            <a:extLst>
              <a:ext uri="{FF2B5EF4-FFF2-40B4-BE49-F238E27FC236}">
                <a16:creationId xmlns:a16="http://schemas.microsoft.com/office/drawing/2014/main" id="{B9818F33-96AB-8948-820E-2F17ECAD31DC}"/>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68F256BF-11F2-EC44-A706-C186090D6ACA}"/>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06064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22DC-82B7-E348-9B3A-AC6E83B0CBB9}"/>
              </a:ext>
            </a:extLst>
          </p:cNvPr>
          <p:cNvSpPr>
            <a:spLocks noGrp="1"/>
          </p:cNvSpPr>
          <p:nvPr>
            <p:ph type="title"/>
          </p:nvPr>
        </p:nvSpPr>
        <p:spPr>
          <a:xfrm>
            <a:off x="839788" y="365125"/>
            <a:ext cx="10515600" cy="1325563"/>
          </a:xfrm>
        </p:spPr>
        <p:txBody>
          <a:bodyPr/>
          <a:lstStyle/>
          <a:p>
            <a:r>
              <a:rPr lang="en-US"/>
              <a:t>Click to edit Master title style</a:t>
            </a:r>
            <a:endParaRPr lang="en-QA"/>
          </a:p>
        </p:txBody>
      </p:sp>
      <p:sp>
        <p:nvSpPr>
          <p:cNvPr id="3" name="Text Placeholder 2">
            <a:extLst>
              <a:ext uri="{FF2B5EF4-FFF2-40B4-BE49-F238E27FC236}">
                <a16:creationId xmlns:a16="http://schemas.microsoft.com/office/drawing/2014/main" id="{D1AF114E-47EF-6F4D-B2F9-EC6D40ABC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310C4-E716-5049-AFAF-E8664F364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5" name="Text Placeholder 4">
            <a:extLst>
              <a:ext uri="{FF2B5EF4-FFF2-40B4-BE49-F238E27FC236}">
                <a16:creationId xmlns:a16="http://schemas.microsoft.com/office/drawing/2014/main" id="{7070BFD6-D6DC-AE42-9617-2A2D339B0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4B9B5-0B91-054C-865E-A81DBFCCD6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7" name="Date Placeholder 6">
            <a:extLst>
              <a:ext uri="{FF2B5EF4-FFF2-40B4-BE49-F238E27FC236}">
                <a16:creationId xmlns:a16="http://schemas.microsoft.com/office/drawing/2014/main" id="{8606CB74-54B4-764C-BB09-F48D6A200F9E}"/>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8" name="Footer Placeholder 7">
            <a:extLst>
              <a:ext uri="{FF2B5EF4-FFF2-40B4-BE49-F238E27FC236}">
                <a16:creationId xmlns:a16="http://schemas.microsoft.com/office/drawing/2014/main" id="{12E2E02C-F60C-E744-83E1-D9876AC9FD71}"/>
              </a:ext>
            </a:extLst>
          </p:cNvPr>
          <p:cNvSpPr>
            <a:spLocks noGrp="1"/>
          </p:cNvSpPr>
          <p:nvPr>
            <p:ph type="ftr" sz="quarter" idx="11"/>
          </p:nvPr>
        </p:nvSpPr>
        <p:spPr/>
        <p:txBody>
          <a:bodyPr/>
          <a:lstStyle/>
          <a:p>
            <a:endParaRPr lang="en-QA"/>
          </a:p>
        </p:txBody>
      </p:sp>
      <p:sp>
        <p:nvSpPr>
          <p:cNvPr id="9" name="Slide Number Placeholder 8">
            <a:extLst>
              <a:ext uri="{FF2B5EF4-FFF2-40B4-BE49-F238E27FC236}">
                <a16:creationId xmlns:a16="http://schemas.microsoft.com/office/drawing/2014/main" id="{8D466F30-6608-2341-92B8-CAFFAC71E61E}"/>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3383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4C69-EE68-C643-B4FF-7DFC3DC226E0}"/>
              </a:ext>
            </a:extLst>
          </p:cNvPr>
          <p:cNvSpPr>
            <a:spLocks noGrp="1"/>
          </p:cNvSpPr>
          <p:nvPr>
            <p:ph type="title"/>
          </p:nvPr>
        </p:nvSpPr>
        <p:spPr/>
        <p:txBody>
          <a:bodyPr/>
          <a:lstStyle/>
          <a:p>
            <a:r>
              <a:rPr lang="en-US"/>
              <a:t>Click to edit Master title style</a:t>
            </a:r>
            <a:endParaRPr lang="en-QA"/>
          </a:p>
        </p:txBody>
      </p:sp>
      <p:sp>
        <p:nvSpPr>
          <p:cNvPr id="3" name="Date Placeholder 2">
            <a:extLst>
              <a:ext uri="{FF2B5EF4-FFF2-40B4-BE49-F238E27FC236}">
                <a16:creationId xmlns:a16="http://schemas.microsoft.com/office/drawing/2014/main" id="{2AA18E2A-2EEC-AE41-85B0-3F9558245D23}"/>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4" name="Footer Placeholder 3">
            <a:extLst>
              <a:ext uri="{FF2B5EF4-FFF2-40B4-BE49-F238E27FC236}">
                <a16:creationId xmlns:a16="http://schemas.microsoft.com/office/drawing/2014/main" id="{95ACDB76-0903-584E-B3AB-BE20CE427331}"/>
              </a:ext>
            </a:extLst>
          </p:cNvPr>
          <p:cNvSpPr>
            <a:spLocks noGrp="1"/>
          </p:cNvSpPr>
          <p:nvPr>
            <p:ph type="ftr" sz="quarter" idx="11"/>
          </p:nvPr>
        </p:nvSpPr>
        <p:spPr/>
        <p:txBody>
          <a:bodyPr/>
          <a:lstStyle/>
          <a:p>
            <a:endParaRPr lang="en-QA"/>
          </a:p>
        </p:txBody>
      </p:sp>
      <p:sp>
        <p:nvSpPr>
          <p:cNvPr id="5" name="Slide Number Placeholder 4">
            <a:extLst>
              <a:ext uri="{FF2B5EF4-FFF2-40B4-BE49-F238E27FC236}">
                <a16:creationId xmlns:a16="http://schemas.microsoft.com/office/drawing/2014/main" id="{3F883973-661E-9547-B053-5B5293838DA8}"/>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09672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0D0FB-8E51-504F-BD14-541B893888A2}"/>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3" name="Footer Placeholder 2">
            <a:extLst>
              <a:ext uri="{FF2B5EF4-FFF2-40B4-BE49-F238E27FC236}">
                <a16:creationId xmlns:a16="http://schemas.microsoft.com/office/drawing/2014/main" id="{EBB780DC-2BC0-4944-99E1-8F135E2F9A21}"/>
              </a:ext>
            </a:extLst>
          </p:cNvPr>
          <p:cNvSpPr>
            <a:spLocks noGrp="1"/>
          </p:cNvSpPr>
          <p:nvPr>
            <p:ph type="ftr" sz="quarter" idx="11"/>
          </p:nvPr>
        </p:nvSpPr>
        <p:spPr/>
        <p:txBody>
          <a:bodyPr/>
          <a:lstStyle/>
          <a:p>
            <a:endParaRPr lang="en-QA"/>
          </a:p>
        </p:txBody>
      </p:sp>
      <p:sp>
        <p:nvSpPr>
          <p:cNvPr id="4" name="Slide Number Placeholder 3">
            <a:extLst>
              <a:ext uri="{FF2B5EF4-FFF2-40B4-BE49-F238E27FC236}">
                <a16:creationId xmlns:a16="http://schemas.microsoft.com/office/drawing/2014/main" id="{4F0019CC-C839-5B4E-A21E-1B5D042BC2BE}"/>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26942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E43C-897F-C546-B0A4-4A990FFC98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Content Placeholder 2">
            <a:extLst>
              <a:ext uri="{FF2B5EF4-FFF2-40B4-BE49-F238E27FC236}">
                <a16:creationId xmlns:a16="http://schemas.microsoft.com/office/drawing/2014/main" id="{6E4A3607-1372-7246-B7DB-6A37F7A9A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Text Placeholder 3">
            <a:extLst>
              <a:ext uri="{FF2B5EF4-FFF2-40B4-BE49-F238E27FC236}">
                <a16:creationId xmlns:a16="http://schemas.microsoft.com/office/drawing/2014/main" id="{F872366D-C88A-EE4C-980A-6E65F5A99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D21C3-902B-AC47-87CE-42EC7C611D45}"/>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6" name="Footer Placeholder 5">
            <a:extLst>
              <a:ext uri="{FF2B5EF4-FFF2-40B4-BE49-F238E27FC236}">
                <a16:creationId xmlns:a16="http://schemas.microsoft.com/office/drawing/2014/main" id="{3FD97FE7-43E3-5C49-AC52-B8BF1C10F917}"/>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D4E49613-4F3E-D348-BB0C-AFB96BB68AE7}"/>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1858875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9022-D421-604B-A6C7-8EBF29913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QA"/>
          </a:p>
        </p:txBody>
      </p:sp>
      <p:sp>
        <p:nvSpPr>
          <p:cNvPr id="3" name="Picture Placeholder 2">
            <a:extLst>
              <a:ext uri="{FF2B5EF4-FFF2-40B4-BE49-F238E27FC236}">
                <a16:creationId xmlns:a16="http://schemas.microsoft.com/office/drawing/2014/main" id="{97E66277-141A-CC48-B65D-88FC040EF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QA"/>
          </a:p>
        </p:txBody>
      </p:sp>
      <p:sp>
        <p:nvSpPr>
          <p:cNvPr id="4" name="Text Placeholder 3">
            <a:extLst>
              <a:ext uri="{FF2B5EF4-FFF2-40B4-BE49-F238E27FC236}">
                <a16:creationId xmlns:a16="http://schemas.microsoft.com/office/drawing/2014/main" id="{097A6838-B3B3-CE43-9CB2-5FCD97284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F4882-74CC-974B-A81E-48BC358B06EC}"/>
              </a:ext>
            </a:extLst>
          </p:cNvPr>
          <p:cNvSpPr>
            <a:spLocks noGrp="1"/>
          </p:cNvSpPr>
          <p:nvPr>
            <p:ph type="dt" sz="half" idx="10"/>
          </p:nvPr>
        </p:nvSpPr>
        <p:spPr/>
        <p:txBody>
          <a:bodyPr/>
          <a:lstStyle/>
          <a:p>
            <a:fld id="{D70658A3-7D13-6F48-B603-43E48ECC5162}" type="datetimeFigureOut">
              <a:rPr lang="en-QA" smtClean="0"/>
              <a:t>19/02/2022</a:t>
            </a:fld>
            <a:endParaRPr lang="en-QA"/>
          </a:p>
        </p:txBody>
      </p:sp>
      <p:sp>
        <p:nvSpPr>
          <p:cNvPr id="6" name="Footer Placeholder 5">
            <a:extLst>
              <a:ext uri="{FF2B5EF4-FFF2-40B4-BE49-F238E27FC236}">
                <a16:creationId xmlns:a16="http://schemas.microsoft.com/office/drawing/2014/main" id="{EBA58782-489B-794F-AABA-5B1C870FE3F0}"/>
              </a:ext>
            </a:extLst>
          </p:cNvPr>
          <p:cNvSpPr>
            <a:spLocks noGrp="1"/>
          </p:cNvSpPr>
          <p:nvPr>
            <p:ph type="ftr" sz="quarter" idx="11"/>
          </p:nvPr>
        </p:nvSpPr>
        <p:spPr/>
        <p:txBody>
          <a:bodyPr/>
          <a:lstStyle/>
          <a:p>
            <a:endParaRPr lang="en-QA"/>
          </a:p>
        </p:txBody>
      </p:sp>
      <p:sp>
        <p:nvSpPr>
          <p:cNvPr id="7" name="Slide Number Placeholder 6">
            <a:extLst>
              <a:ext uri="{FF2B5EF4-FFF2-40B4-BE49-F238E27FC236}">
                <a16:creationId xmlns:a16="http://schemas.microsoft.com/office/drawing/2014/main" id="{29376D49-0297-9D46-8DFB-CC2B1E1683EF}"/>
              </a:ext>
            </a:extLst>
          </p:cNvPr>
          <p:cNvSpPr>
            <a:spLocks noGrp="1"/>
          </p:cNvSpPr>
          <p:nvPr>
            <p:ph type="sldNum" sz="quarter" idx="12"/>
          </p:nvPr>
        </p:nvSpPr>
        <p:spPr/>
        <p:txBody>
          <a:bodyPr/>
          <a:lstStyle/>
          <a:p>
            <a:fld id="{02A3C033-71B6-1146-953F-559FDDD23373}" type="slidenum">
              <a:rPr lang="en-QA" smtClean="0"/>
              <a:t>‹#›</a:t>
            </a:fld>
            <a:endParaRPr lang="en-QA"/>
          </a:p>
        </p:txBody>
      </p:sp>
    </p:spTree>
    <p:extLst>
      <p:ext uri="{BB962C8B-B14F-4D97-AF65-F5344CB8AC3E}">
        <p14:creationId xmlns:p14="http://schemas.microsoft.com/office/powerpoint/2010/main" val="392776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DA1A2-977B-F045-BF53-8DABF452C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QA"/>
          </a:p>
        </p:txBody>
      </p:sp>
      <p:sp>
        <p:nvSpPr>
          <p:cNvPr id="3" name="Text Placeholder 2">
            <a:extLst>
              <a:ext uri="{FF2B5EF4-FFF2-40B4-BE49-F238E27FC236}">
                <a16:creationId xmlns:a16="http://schemas.microsoft.com/office/drawing/2014/main" id="{E15A86B6-EC7A-DD49-98B3-15FFAB33E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4" name="Date Placeholder 3">
            <a:extLst>
              <a:ext uri="{FF2B5EF4-FFF2-40B4-BE49-F238E27FC236}">
                <a16:creationId xmlns:a16="http://schemas.microsoft.com/office/drawing/2014/main" id="{8B08B1F9-6EC3-4D4A-A0BF-36C9B125D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658A3-7D13-6F48-B603-43E48ECC5162}" type="datetimeFigureOut">
              <a:rPr lang="en-QA" smtClean="0"/>
              <a:t>19/02/2022</a:t>
            </a:fld>
            <a:endParaRPr lang="en-QA"/>
          </a:p>
        </p:txBody>
      </p:sp>
      <p:sp>
        <p:nvSpPr>
          <p:cNvPr id="5" name="Footer Placeholder 4">
            <a:extLst>
              <a:ext uri="{FF2B5EF4-FFF2-40B4-BE49-F238E27FC236}">
                <a16:creationId xmlns:a16="http://schemas.microsoft.com/office/drawing/2014/main" id="{64A9E262-BC31-8A4A-8194-607808DB2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QA"/>
          </a:p>
        </p:txBody>
      </p:sp>
      <p:sp>
        <p:nvSpPr>
          <p:cNvPr id="6" name="Slide Number Placeholder 5">
            <a:extLst>
              <a:ext uri="{FF2B5EF4-FFF2-40B4-BE49-F238E27FC236}">
                <a16:creationId xmlns:a16="http://schemas.microsoft.com/office/drawing/2014/main" id="{EAEC465A-247B-A34E-8AB5-20D3FF94D9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3C033-71B6-1146-953F-559FDDD23373}" type="slidenum">
              <a:rPr lang="en-QA" smtClean="0"/>
              <a:t>‹#›</a:t>
            </a:fld>
            <a:endParaRPr lang="en-QA"/>
          </a:p>
        </p:txBody>
      </p:sp>
    </p:spTree>
    <p:extLst>
      <p:ext uri="{BB962C8B-B14F-4D97-AF65-F5344CB8AC3E}">
        <p14:creationId xmlns:p14="http://schemas.microsoft.com/office/powerpoint/2010/main" val="3992268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Q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8A2D-1C5E-9B4A-85D1-5774D276A80B}"/>
              </a:ext>
            </a:extLst>
          </p:cNvPr>
          <p:cNvSpPr>
            <a:spLocks noGrp="1"/>
          </p:cNvSpPr>
          <p:nvPr>
            <p:ph type="ctrTitle"/>
          </p:nvPr>
        </p:nvSpPr>
        <p:spPr>
          <a:xfrm>
            <a:off x="1524000" y="390843"/>
            <a:ext cx="9144000" cy="2387600"/>
          </a:xfrm>
        </p:spPr>
        <p:txBody>
          <a:bodyPr/>
          <a:lstStyle/>
          <a:p>
            <a:r>
              <a:rPr lang="en-QA" dirty="0"/>
              <a:t>AI for Medicine </a:t>
            </a:r>
          </a:p>
        </p:txBody>
      </p:sp>
      <p:sp>
        <p:nvSpPr>
          <p:cNvPr id="3" name="Subtitle 2">
            <a:extLst>
              <a:ext uri="{FF2B5EF4-FFF2-40B4-BE49-F238E27FC236}">
                <a16:creationId xmlns:a16="http://schemas.microsoft.com/office/drawing/2014/main" id="{7F3DAD48-F178-924A-855C-C37710EF0ADE}"/>
              </a:ext>
            </a:extLst>
          </p:cNvPr>
          <p:cNvSpPr>
            <a:spLocks noGrp="1"/>
          </p:cNvSpPr>
          <p:nvPr>
            <p:ph type="subTitle" idx="1"/>
          </p:nvPr>
        </p:nvSpPr>
        <p:spPr>
          <a:xfrm>
            <a:off x="1524000" y="2968054"/>
            <a:ext cx="9144000" cy="2250122"/>
          </a:xfrm>
        </p:spPr>
        <p:txBody>
          <a:bodyPr>
            <a:noAutofit/>
          </a:bodyPr>
          <a:lstStyle/>
          <a:p>
            <a:r>
              <a:rPr lang="en-QA" sz="2800" b="1" dirty="0">
                <a:solidFill>
                  <a:srgbClr val="00B0F0"/>
                </a:solidFill>
              </a:rPr>
              <a:t>Lecture 3: </a:t>
            </a:r>
          </a:p>
          <a:p>
            <a:r>
              <a:rPr lang="en-QA" sz="2800" b="1" dirty="0">
                <a:solidFill>
                  <a:srgbClr val="00B0F0"/>
                </a:solidFill>
              </a:rPr>
              <a:t>AI Applications in Medicine – Part II</a:t>
            </a:r>
          </a:p>
          <a:p>
            <a:endParaRPr lang="en-QA" sz="2800" dirty="0"/>
          </a:p>
          <a:p>
            <a:r>
              <a:rPr lang="en-QA" sz="2800" dirty="0"/>
              <a:t>January 24, 2022</a:t>
            </a:r>
          </a:p>
          <a:p>
            <a:r>
              <a:rPr lang="en-QA" sz="2800" dirty="0"/>
              <a:t>Mohammad Hammoud</a:t>
            </a:r>
          </a:p>
          <a:p>
            <a:r>
              <a:rPr lang="en-QA" sz="2800" b="1" dirty="0">
                <a:solidFill>
                  <a:srgbClr val="FF0000"/>
                </a:solidFill>
              </a:rPr>
              <a:t>Carnegie Mellon University in Qatar</a:t>
            </a:r>
          </a:p>
        </p:txBody>
      </p:sp>
    </p:spTree>
    <p:extLst>
      <p:ext uri="{BB962C8B-B14F-4D97-AF65-F5344CB8AC3E}">
        <p14:creationId xmlns:p14="http://schemas.microsoft.com/office/powerpoint/2010/main" val="784468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extLst>
              <p:ext uri="{D42A27DB-BD31-4B8C-83A1-F6EECF244321}">
                <p14:modId xmlns:p14="http://schemas.microsoft.com/office/powerpoint/2010/main" val="808738305"/>
              </p:ext>
            </p:extLst>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bg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12" name="Straight Arrow Connector 11">
            <a:extLst>
              <a:ext uri="{FF2B5EF4-FFF2-40B4-BE49-F238E27FC236}">
                <a16:creationId xmlns:a16="http://schemas.microsoft.com/office/drawing/2014/main" id="{2F29E17B-0EAE-254D-B5F5-DBB514DD9C57}"/>
              </a:ext>
            </a:extLst>
          </p:cNvPr>
          <p:cNvCxnSpPr>
            <a:cxnSpLocks/>
          </p:cNvCxnSpPr>
          <p:nvPr/>
        </p:nvCxnSpPr>
        <p:spPr>
          <a:xfrm>
            <a:off x="3086100" y="43942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634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extLst>
              <p:ext uri="{D42A27DB-BD31-4B8C-83A1-F6EECF244321}">
                <p14:modId xmlns:p14="http://schemas.microsoft.com/office/powerpoint/2010/main" val="2880706982"/>
              </p:ext>
            </p:extLst>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12" name="Straight Arrow Connector 11">
            <a:extLst>
              <a:ext uri="{FF2B5EF4-FFF2-40B4-BE49-F238E27FC236}">
                <a16:creationId xmlns:a16="http://schemas.microsoft.com/office/drawing/2014/main" id="{63B9CB73-1661-FA4C-B401-6E0443F3DB31}"/>
              </a:ext>
            </a:extLst>
          </p:cNvPr>
          <p:cNvCxnSpPr>
            <a:cxnSpLocks/>
          </p:cNvCxnSpPr>
          <p:nvPr/>
        </p:nvCxnSpPr>
        <p:spPr>
          <a:xfrm>
            <a:off x="3987800" y="3911600"/>
            <a:ext cx="0" cy="282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BD3320-BAC8-2846-9A3A-1BB2696FE06D}"/>
              </a:ext>
            </a:extLst>
          </p:cNvPr>
          <p:cNvCxnSpPr>
            <a:cxnSpLocks/>
          </p:cNvCxnSpPr>
          <p:nvPr/>
        </p:nvCxnSpPr>
        <p:spPr>
          <a:xfrm>
            <a:off x="3086100" y="43942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77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extLst>
              <p:ext uri="{D42A27DB-BD31-4B8C-83A1-F6EECF244321}">
                <p14:modId xmlns:p14="http://schemas.microsoft.com/office/powerpoint/2010/main" val="89248026"/>
              </p:ext>
            </p:extLst>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bg1"/>
                          </a:solidFill>
                        </a:rPr>
                        <a:t>False</a:t>
                      </a:r>
                      <a:r>
                        <a:rPr lang="en-QA" b="1" dirty="0"/>
                        <a:t>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6" name="Straight Arrow Connector 5">
            <a:extLst>
              <a:ext uri="{FF2B5EF4-FFF2-40B4-BE49-F238E27FC236}">
                <a16:creationId xmlns:a16="http://schemas.microsoft.com/office/drawing/2014/main" id="{9E2E9707-2334-1645-A2F6-DE0CCCA60D5B}"/>
              </a:ext>
            </a:extLst>
          </p:cNvPr>
          <p:cNvCxnSpPr>
            <a:cxnSpLocks/>
          </p:cNvCxnSpPr>
          <p:nvPr/>
        </p:nvCxnSpPr>
        <p:spPr>
          <a:xfrm>
            <a:off x="3086100" y="47371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19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6" name="Straight Arrow Connector 5">
            <a:extLst>
              <a:ext uri="{FF2B5EF4-FFF2-40B4-BE49-F238E27FC236}">
                <a16:creationId xmlns:a16="http://schemas.microsoft.com/office/drawing/2014/main" id="{9E2E9707-2334-1645-A2F6-DE0CCCA60D5B}"/>
              </a:ext>
            </a:extLst>
          </p:cNvPr>
          <p:cNvCxnSpPr>
            <a:cxnSpLocks/>
          </p:cNvCxnSpPr>
          <p:nvPr/>
        </p:nvCxnSpPr>
        <p:spPr>
          <a:xfrm>
            <a:off x="3086100" y="47371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968A196-71BC-F041-9D7F-8A7F11A085CE}"/>
              </a:ext>
            </a:extLst>
          </p:cNvPr>
          <p:cNvCxnSpPr>
            <a:cxnSpLocks/>
          </p:cNvCxnSpPr>
          <p:nvPr/>
        </p:nvCxnSpPr>
        <p:spPr>
          <a:xfrm>
            <a:off x="3987800" y="3911600"/>
            <a:ext cx="0" cy="282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7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extLst>
              <p:ext uri="{D42A27DB-BD31-4B8C-83A1-F6EECF244321}">
                <p14:modId xmlns:p14="http://schemas.microsoft.com/office/powerpoint/2010/main" val="770221032"/>
              </p:ext>
            </p:extLst>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bg1"/>
                          </a:solidFill>
                        </a:rPr>
                        <a:t>False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6" name="Straight Arrow Connector 5">
            <a:extLst>
              <a:ext uri="{FF2B5EF4-FFF2-40B4-BE49-F238E27FC236}">
                <a16:creationId xmlns:a16="http://schemas.microsoft.com/office/drawing/2014/main" id="{9E2E9707-2334-1645-A2F6-DE0CCCA60D5B}"/>
              </a:ext>
            </a:extLst>
          </p:cNvPr>
          <p:cNvCxnSpPr>
            <a:cxnSpLocks/>
          </p:cNvCxnSpPr>
          <p:nvPr/>
        </p:nvCxnSpPr>
        <p:spPr>
          <a:xfrm>
            <a:off x="3086100" y="43688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81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extLst>
              <p:ext uri="{D42A27DB-BD31-4B8C-83A1-F6EECF244321}">
                <p14:modId xmlns:p14="http://schemas.microsoft.com/office/powerpoint/2010/main" val="2644545343"/>
              </p:ext>
            </p:extLst>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6" name="Straight Arrow Connector 5">
            <a:extLst>
              <a:ext uri="{FF2B5EF4-FFF2-40B4-BE49-F238E27FC236}">
                <a16:creationId xmlns:a16="http://schemas.microsoft.com/office/drawing/2014/main" id="{9E2E9707-2334-1645-A2F6-DE0CCCA60D5B}"/>
              </a:ext>
            </a:extLst>
          </p:cNvPr>
          <p:cNvCxnSpPr>
            <a:cxnSpLocks/>
          </p:cNvCxnSpPr>
          <p:nvPr/>
        </p:nvCxnSpPr>
        <p:spPr>
          <a:xfrm>
            <a:off x="3086100" y="43688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2B44F8-47D8-104F-BB36-9695E2DD7100}"/>
              </a:ext>
            </a:extLst>
          </p:cNvPr>
          <p:cNvCxnSpPr>
            <a:cxnSpLocks/>
          </p:cNvCxnSpPr>
          <p:nvPr/>
        </p:nvCxnSpPr>
        <p:spPr>
          <a:xfrm>
            <a:off x="6273800" y="3903930"/>
            <a:ext cx="0" cy="282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992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extLst>
              <p:ext uri="{D42A27DB-BD31-4B8C-83A1-F6EECF244321}">
                <p14:modId xmlns:p14="http://schemas.microsoft.com/office/powerpoint/2010/main" val="3555894200"/>
              </p:ext>
            </p:extLst>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bg1"/>
                          </a:solidFill>
                        </a:rPr>
                        <a:t>True</a:t>
                      </a:r>
                      <a:r>
                        <a:rPr lang="en-QA" b="1" dirty="0"/>
                        <a:t>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6" name="Straight Arrow Connector 5">
            <a:extLst>
              <a:ext uri="{FF2B5EF4-FFF2-40B4-BE49-F238E27FC236}">
                <a16:creationId xmlns:a16="http://schemas.microsoft.com/office/drawing/2014/main" id="{9E2E9707-2334-1645-A2F6-DE0CCCA60D5B}"/>
              </a:ext>
            </a:extLst>
          </p:cNvPr>
          <p:cNvCxnSpPr>
            <a:cxnSpLocks/>
          </p:cNvCxnSpPr>
          <p:nvPr/>
        </p:nvCxnSpPr>
        <p:spPr>
          <a:xfrm>
            <a:off x="3086100" y="47371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21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cxnSp>
        <p:nvCxnSpPr>
          <p:cNvPr id="6" name="Straight Arrow Connector 5">
            <a:extLst>
              <a:ext uri="{FF2B5EF4-FFF2-40B4-BE49-F238E27FC236}">
                <a16:creationId xmlns:a16="http://schemas.microsoft.com/office/drawing/2014/main" id="{9E2E9707-2334-1645-A2F6-DE0CCCA60D5B}"/>
              </a:ext>
            </a:extLst>
          </p:cNvPr>
          <p:cNvCxnSpPr>
            <a:cxnSpLocks/>
          </p:cNvCxnSpPr>
          <p:nvPr/>
        </p:nvCxnSpPr>
        <p:spPr>
          <a:xfrm>
            <a:off x="3086100" y="4737100"/>
            <a:ext cx="292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2B44F8-47D8-104F-BB36-9695E2DD7100}"/>
              </a:ext>
            </a:extLst>
          </p:cNvPr>
          <p:cNvCxnSpPr>
            <a:cxnSpLocks/>
          </p:cNvCxnSpPr>
          <p:nvPr/>
        </p:nvCxnSpPr>
        <p:spPr>
          <a:xfrm>
            <a:off x="6273800" y="3903930"/>
            <a:ext cx="0" cy="282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303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1962547" cy="720000"/>
          </a:xfrm>
          <a:prstGeom prst="round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3" name="Curved Connector 12">
            <a:extLst>
              <a:ext uri="{FF2B5EF4-FFF2-40B4-BE49-F238E27FC236}">
                <a16:creationId xmlns:a16="http://schemas.microsoft.com/office/drawing/2014/main" id="{8C86AD8F-A6C3-464B-B0D9-5404901D2F90}"/>
              </a:ext>
            </a:extLst>
          </p:cNvPr>
          <p:cNvCxnSpPr/>
          <p:nvPr/>
        </p:nvCxnSpPr>
        <p:spPr>
          <a:xfrm rot="16200000" flipH="1">
            <a:off x="4366850" y="4963750"/>
            <a:ext cx="334100" cy="254000"/>
          </a:xfrm>
          <a:prstGeom prst="curvedConnector3">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E1F4B88-CDBF-D24F-9CCF-0A8F041E358B}"/>
              </a:ext>
            </a:extLst>
          </p:cNvPr>
          <p:cNvSpPr txBox="1"/>
          <p:nvPr/>
        </p:nvSpPr>
        <p:spPr>
          <a:xfrm>
            <a:off x="1517411" y="5365691"/>
            <a:ext cx="6344686" cy="400110"/>
          </a:xfrm>
          <a:prstGeom prst="rect">
            <a:avLst/>
          </a:prstGeom>
          <a:noFill/>
        </p:spPr>
        <p:txBody>
          <a:bodyPr wrap="none" rtlCol="0">
            <a:spAutoFit/>
          </a:bodyPr>
          <a:lstStyle/>
          <a:p>
            <a:r>
              <a:rPr lang="en-US" sz="2000" dirty="0"/>
              <a:t>% of correct cases (i.e., with DR) that are predicted as DR </a:t>
            </a:r>
          </a:p>
        </p:txBody>
      </p:sp>
    </p:spTree>
    <p:extLst>
      <p:ext uri="{BB962C8B-B14F-4D97-AF65-F5344CB8AC3E}">
        <p14:creationId xmlns:p14="http://schemas.microsoft.com/office/powerpoint/2010/main" val="191817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1962547" cy="720000"/>
          </a:xfrm>
          <a:prstGeom prst="round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3" name="Curved Connector 12">
            <a:extLst>
              <a:ext uri="{FF2B5EF4-FFF2-40B4-BE49-F238E27FC236}">
                <a16:creationId xmlns:a16="http://schemas.microsoft.com/office/drawing/2014/main" id="{8C86AD8F-A6C3-464B-B0D9-5404901D2F90}"/>
              </a:ext>
            </a:extLst>
          </p:cNvPr>
          <p:cNvCxnSpPr/>
          <p:nvPr/>
        </p:nvCxnSpPr>
        <p:spPr>
          <a:xfrm rot="16200000" flipH="1">
            <a:off x="4366850" y="4963750"/>
            <a:ext cx="334100" cy="254000"/>
          </a:xfrm>
          <a:prstGeom prst="curvedConnector3">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E1F4B88-CDBF-D24F-9CCF-0A8F041E358B}"/>
                  </a:ext>
                </a:extLst>
              </p:cNvPr>
              <p:cNvSpPr txBox="1"/>
              <p:nvPr/>
            </p:nvSpPr>
            <p:spPr>
              <a:xfrm>
                <a:off x="1517411" y="5365691"/>
                <a:ext cx="6286977" cy="1192827"/>
              </a:xfrm>
              <a:prstGeom prst="rect">
                <a:avLst/>
              </a:prstGeom>
              <a:noFill/>
            </p:spPr>
            <p:txBody>
              <a:bodyPr wrap="none" rtlCol="0">
                <a:spAutoFit/>
              </a:bodyPr>
              <a:lstStyle/>
              <a:p>
                <a:r>
                  <a:rPr lang="en-US" sz="2000" dirty="0"/>
                  <a:t>% of correct cases (i.e., with DR) that are predicted as DR =</a:t>
                </a:r>
              </a:p>
              <a:p>
                <a:r>
                  <a:rPr lang="en-US" sz="2000" dirty="0"/>
                  <a:t> </a:t>
                </a:r>
                <a:br>
                  <a:rPr lang="en-US" sz="2000" dirty="0"/>
                </a:br>
                <a:r>
                  <a:rPr lang="en-US" sz="2000" b="1" dirty="0">
                    <a:solidFill>
                      <a:srgbClr val="00B050"/>
                    </a:solidFill>
                  </a:rPr>
                  <a:t>Recall</a:t>
                </a:r>
                <a:r>
                  <a:rPr lang="en-US" sz="2000" dirty="0"/>
                  <a:t> = </a:t>
                </a:r>
                <a14:m>
                  <m:oMath xmlns:m="http://schemas.openxmlformats.org/officeDocument/2006/math">
                    <m:f>
                      <m:fPr>
                        <m:ctrlPr>
                          <a:rPr lang="en-US" sz="2000" b="1" i="1" smtClean="0">
                            <a:latin typeface="Cambria Math" panose="02040503050406030204" pitchFamily="18" charset="0"/>
                          </a:rPr>
                        </m:ctrlPr>
                      </m:fPr>
                      <m:num>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𝑷𝒐𝒔𝒊𝒕𝒊𝒗𝒆</m:t>
                        </m:r>
                      </m:num>
                      <m:den>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𝑷𝒐𝒔𝒊𝒕𝒊𝒗𝒆</m:t>
                        </m:r>
                        <m:r>
                          <a:rPr lang="en-GB" sz="2000" b="1" i="1" smtClean="0">
                            <a:latin typeface="Cambria Math" panose="02040503050406030204" pitchFamily="18" charset="0"/>
                          </a:rPr>
                          <m:t>+</m:t>
                        </m:r>
                        <m:r>
                          <a:rPr lang="en-GB" sz="2000" b="1" i="1" smtClean="0">
                            <a:latin typeface="Cambria Math" panose="02040503050406030204" pitchFamily="18" charset="0"/>
                          </a:rPr>
                          <m:t>𝑭𝒂𝒍𝒔𝒆</m:t>
                        </m:r>
                        <m:r>
                          <a:rPr lang="en-GB" sz="2000" b="1" i="1" smtClean="0">
                            <a:latin typeface="Cambria Math" panose="02040503050406030204" pitchFamily="18" charset="0"/>
                          </a:rPr>
                          <m:t> </m:t>
                        </m:r>
                        <m:r>
                          <a:rPr lang="en-GB" sz="2000" b="1" i="1" smtClean="0">
                            <a:latin typeface="Cambria Math" panose="02040503050406030204" pitchFamily="18" charset="0"/>
                          </a:rPr>
                          <m:t>𝑵𝒆𝒈𝒂𝒕𝒊𝒗𝒆</m:t>
                        </m:r>
                      </m:den>
                    </m:f>
                  </m:oMath>
                </a14:m>
                <a:r>
                  <a:rPr lang="en-US" sz="2000" dirty="0"/>
                  <a:t> </a:t>
                </a:r>
              </a:p>
            </p:txBody>
          </p:sp>
        </mc:Choice>
        <mc:Fallback xmlns="">
          <p:sp>
            <p:nvSpPr>
              <p:cNvPr id="14" name="TextBox 13">
                <a:extLst>
                  <a:ext uri="{FF2B5EF4-FFF2-40B4-BE49-F238E27FC236}">
                    <a16:creationId xmlns:a16="http://schemas.microsoft.com/office/drawing/2014/main" id="{0E1F4B88-CDBF-D24F-9CCF-0A8F041E358B}"/>
                  </a:ext>
                </a:extLst>
              </p:cNvPr>
              <p:cNvSpPr txBox="1">
                <a:spLocks noRot="1" noChangeAspect="1" noMove="1" noResize="1" noEditPoints="1" noAdjustHandles="1" noChangeArrowheads="1" noChangeShapeType="1" noTextEdit="1"/>
              </p:cNvSpPr>
              <p:nvPr/>
            </p:nvSpPr>
            <p:spPr>
              <a:xfrm>
                <a:off x="1517411" y="5365691"/>
                <a:ext cx="6286977" cy="1192827"/>
              </a:xfrm>
              <a:prstGeom prst="rect">
                <a:avLst/>
              </a:prstGeom>
              <a:blipFill>
                <a:blip r:embed="rId2"/>
                <a:stretch>
                  <a:fillRect l="-1008" t="-2105" b="-4211"/>
                </a:stretch>
              </a:blipFill>
            </p:spPr>
            <p:txBody>
              <a:bodyPr/>
              <a:lstStyle/>
              <a:p>
                <a:r>
                  <a:rPr lang="en-QA">
                    <a:noFill/>
                  </a:rPr>
                  <a:t> </a:t>
                </a:r>
              </a:p>
            </p:txBody>
          </p:sp>
        </mc:Fallback>
      </mc:AlternateContent>
    </p:spTree>
    <p:extLst>
      <p:ext uri="{BB962C8B-B14F-4D97-AF65-F5344CB8AC3E}">
        <p14:creationId xmlns:p14="http://schemas.microsoft.com/office/powerpoint/2010/main" val="239422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DFB3-61E4-9241-ACC6-9E285D9B1781}"/>
              </a:ext>
            </a:extLst>
          </p:cNvPr>
          <p:cNvSpPr>
            <a:spLocks noGrp="1"/>
          </p:cNvSpPr>
          <p:nvPr>
            <p:ph type="title"/>
          </p:nvPr>
        </p:nvSpPr>
        <p:spPr/>
        <p:txBody>
          <a:bodyPr/>
          <a:lstStyle/>
          <a:p>
            <a:pPr algn="ctr"/>
            <a:r>
              <a:rPr lang="en-QA" dirty="0"/>
              <a:t>Today…</a:t>
            </a:r>
          </a:p>
        </p:txBody>
      </p:sp>
      <p:sp>
        <p:nvSpPr>
          <p:cNvPr id="3" name="Content Placeholder 2">
            <a:extLst>
              <a:ext uri="{FF2B5EF4-FFF2-40B4-BE49-F238E27FC236}">
                <a16:creationId xmlns:a16="http://schemas.microsoft.com/office/drawing/2014/main" id="{B4FD23B7-142A-C040-9C59-B15B39226FA8}"/>
              </a:ext>
            </a:extLst>
          </p:cNvPr>
          <p:cNvSpPr>
            <a:spLocks noGrp="1"/>
          </p:cNvSpPr>
          <p:nvPr>
            <p:ph idx="1"/>
          </p:nvPr>
        </p:nvSpPr>
        <p:spPr>
          <a:xfrm>
            <a:off x="838200" y="1825624"/>
            <a:ext cx="10826578" cy="4908808"/>
          </a:xfrm>
        </p:spPr>
        <p:txBody>
          <a:bodyPr>
            <a:normAutofit/>
          </a:bodyPr>
          <a:lstStyle/>
          <a:p>
            <a:r>
              <a:rPr lang="en-US" dirty="0">
                <a:solidFill>
                  <a:srgbClr val="00B0F0"/>
                </a:solidFill>
              </a:rPr>
              <a:t>Last Monday’s Session:</a:t>
            </a:r>
          </a:p>
          <a:p>
            <a:pPr lvl="1"/>
            <a:r>
              <a:rPr lang="en-US" sz="2800" dirty="0"/>
              <a:t>Introduction to AI </a:t>
            </a:r>
          </a:p>
          <a:p>
            <a:pPr lvl="1"/>
            <a:endParaRPr lang="en-US" sz="2800" dirty="0"/>
          </a:p>
          <a:p>
            <a:r>
              <a:rPr lang="en-US" dirty="0">
                <a:solidFill>
                  <a:srgbClr val="00B0F0"/>
                </a:solidFill>
              </a:rPr>
              <a:t>Today’s Session:</a:t>
            </a:r>
          </a:p>
          <a:p>
            <a:pPr lvl="1"/>
            <a:r>
              <a:rPr lang="en-US" sz="2800" dirty="0"/>
              <a:t>AI Applications in Medicine – Part I</a:t>
            </a:r>
          </a:p>
          <a:p>
            <a:pPr lvl="1"/>
            <a:endParaRPr lang="en-US" sz="2800" dirty="0"/>
          </a:p>
          <a:p>
            <a:r>
              <a:rPr lang="en-US" dirty="0">
                <a:solidFill>
                  <a:srgbClr val="00B0F0"/>
                </a:solidFill>
              </a:rPr>
              <a:t>Announcement:</a:t>
            </a:r>
          </a:p>
          <a:p>
            <a:pPr lvl="1"/>
            <a:r>
              <a:rPr lang="en-US" sz="2800" dirty="0">
                <a:solidFill>
                  <a:srgbClr val="92D050"/>
                </a:solidFill>
              </a:rPr>
              <a:t>Assignment 1 will be out by tonight and is due on Tuesday, Jan 25th by midnight</a:t>
            </a:r>
          </a:p>
        </p:txBody>
      </p:sp>
    </p:spTree>
    <p:extLst>
      <p:ext uri="{BB962C8B-B14F-4D97-AF65-F5344CB8AC3E}">
        <p14:creationId xmlns:p14="http://schemas.microsoft.com/office/powerpoint/2010/main" val="413671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1962547" cy="720000"/>
          </a:xfrm>
          <a:prstGeom prst="round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3" name="Curved Connector 12">
            <a:extLst>
              <a:ext uri="{FF2B5EF4-FFF2-40B4-BE49-F238E27FC236}">
                <a16:creationId xmlns:a16="http://schemas.microsoft.com/office/drawing/2014/main" id="{8C86AD8F-A6C3-464B-B0D9-5404901D2F90}"/>
              </a:ext>
            </a:extLst>
          </p:cNvPr>
          <p:cNvCxnSpPr/>
          <p:nvPr/>
        </p:nvCxnSpPr>
        <p:spPr>
          <a:xfrm rot="16200000" flipH="1">
            <a:off x="4366850" y="4963750"/>
            <a:ext cx="334100" cy="254000"/>
          </a:xfrm>
          <a:prstGeom prst="curvedConnector3">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E1F4B88-CDBF-D24F-9CCF-0A8F041E358B}"/>
                  </a:ext>
                </a:extLst>
              </p:cNvPr>
              <p:cNvSpPr txBox="1"/>
              <p:nvPr/>
            </p:nvSpPr>
            <p:spPr>
              <a:xfrm>
                <a:off x="1517411" y="5365691"/>
                <a:ext cx="7437998" cy="1192827"/>
              </a:xfrm>
              <a:prstGeom prst="rect">
                <a:avLst/>
              </a:prstGeom>
              <a:noFill/>
            </p:spPr>
            <p:txBody>
              <a:bodyPr wrap="none" rtlCol="0">
                <a:spAutoFit/>
              </a:bodyPr>
              <a:lstStyle/>
              <a:p>
                <a:r>
                  <a:rPr lang="en-US" sz="2000" dirty="0"/>
                  <a:t>The algorithm’s ability to designate an individual with DR as positive =</a:t>
                </a:r>
              </a:p>
              <a:p>
                <a:r>
                  <a:rPr lang="en-US" sz="2000" dirty="0"/>
                  <a:t> </a:t>
                </a:r>
                <a:br>
                  <a:rPr lang="en-US" sz="2000" dirty="0"/>
                </a:br>
                <a:r>
                  <a:rPr lang="en-US" sz="2000" b="1" dirty="0">
                    <a:solidFill>
                      <a:srgbClr val="00B050"/>
                    </a:solidFill>
                  </a:rPr>
                  <a:t>Recall</a:t>
                </a:r>
                <a:r>
                  <a:rPr lang="en-US" sz="2000" dirty="0"/>
                  <a:t> = </a:t>
                </a:r>
                <a14:m>
                  <m:oMath xmlns:m="http://schemas.openxmlformats.org/officeDocument/2006/math">
                    <m:f>
                      <m:fPr>
                        <m:ctrlPr>
                          <a:rPr lang="en-US" sz="2000" b="1" i="1" smtClean="0">
                            <a:latin typeface="Cambria Math" panose="02040503050406030204" pitchFamily="18" charset="0"/>
                          </a:rPr>
                        </m:ctrlPr>
                      </m:fPr>
                      <m:num>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𝑷𝒐𝒔𝒊𝒕𝒊𝒗𝒆</m:t>
                        </m:r>
                      </m:num>
                      <m:den>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𝑷𝒐𝒔𝒊𝒕𝒊𝒗𝒆</m:t>
                        </m:r>
                        <m:r>
                          <a:rPr lang="en-GB" sz="2000" b="1" i="1" smtClean="0">
                            <a:latin typeface="Cambria Math" panose="02040503050406030204" pitchFamily="18" charset="0"/>
                          </a:rPr>
                          <m:t>+</m:t>
                        </m:r>
                        <m:r>
                          <a:rPr lang="en-GB" sz="2000" b="1" i="1" smtClean="0">
                            <a:latin typeface="Cambria Math" panose="02040503050406030204" pitchFamily="18" charset="0"/>
                          </a:rPr>
                          <m:t>𝑭𝒂𝒍𝒔𝒆</m:t>
                        </m:r>
                        <m:r>
                          <a:rPr lang="en-GB" sz="2000" b="1" i="1" smtClean="0">
                            <a:latin typeface="Cambria Math" panose="02040503050406030204" pitchFamily="18" charset="0"/>
                          </a:rPr>
                          <m:t> </m:t>
                        </m:r>
                        <m:r>
                          <a:rPr lang="en-GB" sz="2000" b="1" i="1" smtClean="0">
                            <a:latin typeface="Cambria Math" panose="02040503050406030204" pitchFamily="18" charset="0"/>
                          </a:rPr>
                          <m:t>𝑵𝒆𝒈𝒂𝒕𝒊𝒗𝒆</m:t>
                        </m:r>
                      </m:den>
                    </m:f>
                  </m:oMath>
                </a14:m>
                <a:r>
                  <a:rPr lang="en-US" sz="2000" dirty="0"/>
                  <a:t> </a:t>
                </a:r>
              </a:p>
            </p:txBody>
          </p:sp>
        </mc:Choice>
        <mc:Fallback xmlns="">
          <p:sp>
            <p:nvSpPr>
              <p:cNvPr id="14" name="TextBox 13">
                <a:extLst>
                  <a:ext uri="{FF2B5EF4-FFF2-40B4-BE49-F238E27FC236}">
                    <a16:creationId xmlns:a16="http://schemas.microsoft.com/office/drawing/2014/main" id="{0E1F4B88-CDBF-D24F-9CCF-0A8F041E358B}"/>
                  </a:ext>
                </a:extLst>
              </p:cNvPr>
              <p:cNvSpPr txBox="1">
                <a:spLocks noRot="1" noChangeAspect="1" noMove="1" noResize="1" noEditPoints="1" noAdjustHandles="1" noChangeArrowheads="1" noChangeShapeType="1" noTextEdit="1"/>
              </p:cNvSpPr>
              <p:nvPr/>
            </p:nvSpPr>
            <p:spPr>
              <a:xfrm>
                <a:off x="1517411" y="5365691"/>
                <a:ext cx="7437998" cy="1192827"/>
              </a:xfrm>
              <a:prstGeom prst="rect">
                <a:avLst/>
              </a:prstGeom>
              <a:blipFill>
                <a:blip r:embed="rId2"/>
                <a:stretch>
                  <a:fillRect l="-852" t="-2105" b="-4211"/>
                </a:stretch>
              </a:blipFill>
            </p:spPr>
            <p:txBody>
              <a:bodyPr/>
              <a:lstStyle/>
              <a:p>
                <a:r>
                  <a:rPr lang="en-QA">
                    <a:noFill/>
                  </a:rPr>
                  <a:t> </a:t>
                </a:r>
              </a:p>
            </p:txBody>
          </p:sp>
        </mc:Fallback>
      </mc:AlternateContent>
    </p:spTree>
    <p:extLst>
      <p:ext uri="{BB962C8B-B14F-4D97-AF65-F5344CB8AC3E}">
        <p14:creationId xmlns:p14="http://schemas.microsoft.com/office/powerpoint/2010/main" val="2796742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1962547" cy="720000"/>
          </a:xfrm>
          <a:prstGeom prst="round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3" name="Curved Connector 12">
            <a:extLst>
              <a:ext uri="{FF2B5EF4-FFF2-40B4-BE49-F238E27FC236}">
                <a16:creationId xmlns:a16="http://schemas.microsoft.com/office/drawing/2014/main" id="{8C86AD8F-A6C3-464B-B0D9-5404901D2F90}"/>
              </a:ext>
            </a:extLst>
          </p:cNvPr>
          <p:cNvCxnSpPr/>
          <p:nvPr/>
        </p:nvCxnSpPr>
        <p:spPr>
          <a:xfrm rot="16200000" flipH="1">
            <a:off x="4366850" y="4963750"/>
            <a:ext cx="334100" cy="254000"/>
          </a:xfrm>
          <a:prstGeom prst="curvedConnector3">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E1F4B88-CDBF-D24F-9CCF-0A8F041E358B}"/>
                  </a:ext>
                </a:extLst>
              </p:cNvPr>
              <p:cNvSpPr txBox="1"/>
              <p:nvPr/>
            </p:nvSpPr>
            <p:spPr>
              <a:xfrm>
                <a:off x="1517411" y="5365691"/>
                <a:ext cx="9025228" cy="1192827"/>
              </a:xfrm>
              <a:prstGeom prst="rect">
                <a:avLst/>
              </a:prstGeom>
              <a:noFill/>
            </p:spPr>
            <p:txBody>
              <a:bodyPr wrap="none" rtlCol="0">
                <a:spAutoFit/>
              </a:bodyPr>
              <a:lstStyle/>
              <a:p>
                <a:r>
                  <a:rPr lang="en-US" sz="2000" dirty="0"/>
                  <a:t>The algorithm’s ability to designate an individual with DR as positive =</a:t>
                </a:r>
              </a:p>
              <a:p>
                <a:r>
                  <a:rPr lang="en-US" sz="2000" dirty="0"/>
                  <a:t> </a:t>
                </a:r>
                <a:br>
                  <a:rPr lang="en-US" sz="2000" dirty="0"/>
                </a:br>
                <a:r>
                  <a:rPr lang="en-US" sz="2000" b="1" dirty="0">
                    <a:solidFill>
                      <a:srgbClr val="00B050"/>
                    </a:solidFill>
                  </a:rPr>
                  <a:t>Recall</a:t>
                </a:r>
                <a:r>
                  <a:rPr lang="en-US" sz="2000" dirty="0"/>
                  <a:t> = </a:t>
                </a:r>
                <a14:m>
                  <m:oMath xmlns:m="http://schemas.openxmlformats.org/officeDocument/2006/math">
                    <m:f>
                      <m:fPr>
                        <m:ctrlPr>
                          <a:rPr lang="en-US" sz="2000" b="1" i="1" smtClean="0">
                            <a:latin typeface="Cambria Math" panose="02040503050406030204" pitchFamily="18" charset="0"/>
                          </a:rPr>
                        </m:ctrlPr>
                      </m:fPr>
                      <m:num>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𝑷𝒐𝒔𝒊𝒕𝒊𝒗𝒆</m:t>
                        </m:r>
                      </m:num>
                      <m:den>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𝑷𝒐𝒔𝒊𝒕𝒊𝒗𝒆</m:t>
                        </m:r>
                        <m:r>
                          <a:rPr lang="en-GB" sz="2000" b="1" i="1" smtClean="0">
                            <a:latin typeface="Cambria Math" panose="02040503050406030204" pitchFamily="18" charset="0"/>
                          </a:rPr>
                          <m:t>+</m:t>
                        </m:r>
                        <m:r>
                          <a:rPr lang="en-GB" sz="2000" b="1" i="1" smtClean="0">
                            <a:latin typeface="Cambria Math" panose="02040503050406030204" pitchFamily="18" charset="0"/>
                          </a:rPr>
                          <m:t>𝑭𝒂𝒍𝒔𝒆</m:t>
                        </m:r>
                        <m:r>
                          <a:rPr lang="en-GB" sz="2000" b="1" i="1" smtClean="0">
                            <a:latin typeface="Cambria Math" panose="02040503050406030204" pitchFamily="18" charset="0"/>
                          </a:rPr>
                          <m:t> </m:t>
                        </m:r>
                        <m:r>
                          <a:rPr lang="en-GB" sz="2000" b="1" i="1" smtClean="0">
                            <a:latin typeface="Cambria Math" panose="02040503050406030204" pitchFamily="18" charset="0"/>
                          </a:rPr>
                          <m:t>𝑵𝒆𝒈𝒂𝒕𝒊𝒗𝒆</m:t>
                        </m:r>
                      </m:den>
                    </m:f>
                  </m:oMath>
                </a14:m>
                <a:r>
                  <a:rPr lang="en-US" sz="2000" dirty="0"/>
                  <a:t> = </a:t>
                </a:r>
                <a:r>
                  <a:rPr lang="en-US" sz="2000" b="1" dirty="0">
                    <a:solidFill>
                      <a:srgbClr val="00B050"/>
                    </a:solidFill>
                  </a:rPr>
                  <a:t>Sensitivity </a:t>
                </a:r>
                <a:r>
                  <a:rPr lang="en-US" sz="2000" dirty="0"/>
                  <a:t>(which is the term used in medicine)</a:t>
                </a:r>
              </a:p>
            </p:txBody>
          </p:sp>
        </mc:Choice>
        <mc:Fallback xmlns="">
          <p:sp>
            <p:nvSpPr>
              <p:cNvPr id="14" name="TextBox 13">
                <a:extLst>
                  <a:ext uri="{FF2B5EF4-FFF2-40B4-BE49-F238E27FC236}">
                    <a16:creationId xmlns:a16="http://schemas.microsoft.com/office/drawing/2014/main" id="{0E1F4B88-CDBF-D24F-9CCF-0A8F041E358B}"/>
                  </a:ext>
                </a:extLst>
              </p:cNvPr>
              <p:cNvSpPr txBox="1">
                <a:spLocks noRot="1" noChangeAspect="1" noMove="1" noResize="1" noEditPoints="1" noAdjustHandles="1" noChangeArrowheads="1" noChangeShapeType="1" noTextEdit="1"/>
              </p:cNvSpPr>
              <p:nvPr/>
            </p:nvSpPr>
            <p:spPr>
              <a:xfrm>
                <a:off x="1517411" y="5365691"/>
                <a:ext cx="9025228" cy="1192827"/>
              </a:xfrm>
              <a:prstGeom prst="rect">
                <a:avLst/>
              </a:prstGeom>
              <a:blipFill>
                <a:blip r:embed="rId2"/>
                <a:stretch>
                  <a:fillRect l="-703" t="-2105" b="-4211"/>
                </a:stretch>
              </a:blipFill>
            </p:spPr>
            <p:txBody>
              <a:bodyPr/>
              <a:lstStyle/>
              <a:p>
                <a:r>
                  <a:rPr lang="en-QA">
                    <a:noFill/>
                  </a:rPr>
                  <a:t> </a:t>
                </a:r>
              </a:p>
            </p:txBody>
          </p:sp>
        </mc:Fallback>
      </mc:AlternateContent>
    </p:spTree>
    <p:extLst>
      <p:ext uri="{BB962C8B-B14F-4D97-AF65-F5344CB8AC3E}">
        <p14:creationId xmlns:p14="http://schemas.microsoft.com/office/powerpoint/2010/main" val="2231239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4914000" cy="334101"/>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3" name="Curved Connector 12">
            <a:extLst>
              <a:ext uri="{FF2B5EF4-FFF2-40B4-BE49-F238E27FC236}">
                <a16:creationId xmlns:a16="http://schemas.microsoft.com/office/drawing/2014/main" id="{8C86AD8F-A6C3-464B-B0D9-5404901D2F90}"/>
              </a:ext>
            </a:extLst>
          </p:cNvPr>
          <p:cNvCxnSpPr>
            <a:cxnSpLocks/>
          </p:cNvCxnSpPr>
          <p:nvPr/>
        </p:nvCxnSpPr>
        <p:spPr>
          <a:xfrm rot="5400000">
            <a:off x="5372285" y="4697327"/>
            <a:ext cx="647330" cy="368299"/>
          </a:xfrm>
          <a:prstGeom prst="curvedConnector3">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2DA3D5-E23E-1C46-9CE6-792890268092}"/>
              </a:ext>
            </a:extLst>
          </p:cNvPr>
          <p:cNvSpPr txBox="1"/>
          <p:nvPr/>
        </p:nvSpPr>
        <p:spPr>
          <a:xfrm>
            <a:off x="2779481" y="5340079"/>
            <a:ext cx="5464637" cy="400110"/>
          </a:xfrm>
          <a:prstGeom prst="rect">
            <a:avLst/>
          </a:prstGeom>
          <a:noFill/>
        </p:spPr>
        <p:txBody>
          <a:bodyPr wrap="none" rtlCol="0">
            <a:spAutoFit/>
          </a:bodyPr>
          <a:lstStyle/>
          <a:p>
            <a:r>
              <a:rPr lang="en-US" sz="2000" dirty="0"/>
              <a:t>% of predicted cases (i.e., with DR) that are correct</a:t>
            </a:r>
          </a:p>
        </p:txBody>
      </p:sp>
    </p:spTree>
    <p:extLst>
      <p:ext uri="{BB962C8B-B14F-4D97-AF65-F5344CB8AC3E}">
        <p14:creationId xmlns:p14="http://schemas.microsoft.com/office/powerpoint/2010/main" val="2679574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4914000" cy="334101"/>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3" name="Curved Connector 12">
            <a:extLst>
              <a:ext uri="{FF2B5EF4-FFF2-40B4-BE49-F238E27FC236}">
                <a16:creationId xmlns:a16="http://schemas.microsoft.com/office/drawing/2014/main" id="{8C86AD8F-A6C3-464B-B0D9-5404901D2F90}"/>
              </a:ext>
            </a:extLst>
          </p:cNvPr>
          <p:cNvCxnSpPr>
            <a:cxnSpLocks/>
          </p:cNvCxnSpPr>
          <p:nvPr/>
        </p:nvCxnSpPr>
        <p:spPr>
          <a:xfrm rot="5400000">
            <a:off x="5372285" y="4697327"/>
            <a:ext cx="647330" cy="368299"/>
          </a:xfrm>
          <a:prstGeom prst="curvedConnector3">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82DA3D5-E23E-1C46-9CE6-792890268092}"/>
                  </a:ext>
                </a:extLst>
              </p:cNvPr>
              <p:cNvSpPr txBox="1"/>
              <p:nvPr/>
            </p:nvSpPr>
            <p:spPr>
              <a:xfrm>
                <a:off x="2779481" y="5340079"/>
                <a:ext cx="5650586" cy="1192827"/>
              </a:xfrm>
              <a:prstGeom prst="rect">
                <a:avLst/>
              </a:prstGeom>
              <a:noFill/>
            </p:spPr>
            <p:txBody>
              <a:bodyPr wrap="none" rtlCol="0">
                <a:spAutoFit/>
              </a:bodyPr>
              <a:lstStyle/>
              <a:p>
                <a:r>
                  <a:rPr lang="en-US" sz="2000" dirty="0"/>
                  <a:t>% of predicted cases (i.e., with DR) that are correct =</a:t>
                </a:r>
              </a:p>
              <a:p>
                <a:endParaRPr lang="en-US" sz="2000" dirty="0"/>
              </a:p>
              <a:p>
                <a:r>
                  <a:rPr lang="en-US" sz="2000" b="1" dirty="0">
                    <a:solidFill>
                      <a:srgbClr val="FFC000"/>
                    </a:solidFill>
                  </a:rPr>
                  <a:t>Precision</a:t>
                </a:r>
                <a:r>
                  <a:rPr lang="en-US" sz="2000" dirty="0"/>
                  <a:t> = </a:t>
                </a:r>
                <a14:m>
                  <m:oMath xmlns:m="http://schemas.openxmlformats.org/officeDocument/2006/math">
                    <m:f>
                      <m:fPr>
                        <m:ctrlPr>
                          <a:rPr lang="en-US" sz="2000" b="1" i="1">
                            <a:latin typeface="Cambria Math" panose="02040503050406030204" pitchFamily="18" charset="0"/>
                          </a:rPr>
                        </m:ctrlPr>
                      </m:fPr>
                      <m:num>
                        <m:r>
                          <a:rPr lang="en-GB" sz="2000" b="1" i="1">
                            <a:latin typeface="Cambria Math" panose="02040503050406030204" pitchFamily="18" charset="0"/>
                          </a:rPr>
                          <m:t>𝑻𝒓𝒖𝒆</m:t>
                        </m:r>
                        <m:r>
                          <a:rPr lang="en-GB" sz="2000" b="1" i="1">
                            <a:latin typeface="Cambria Math" panose="02040503050406030204" pitchFamily="18" charset="0"/>
                          </a:rPr>
                          <m:t> </m:t>
                        </m:r>
                        <m:r>
                          <a:rPr lang="en-GB" sz="2000" b="1" i="1">
                            <a:latin typeface="Cambria Math" panose="02040503050406030204" pitchFamily="18" charset="0"/>
                          </a:rPr>
                          <m:t>𝑷𝒐𝒔𝒊𝒕𝒊𝒗𝒆</m:t>
                        </m:r>
                      </m:num>
                      <m:den>
                        <m:r>
                          <a:rPr lang="en-GB" sz="2000" b="1" i="1">
                            <a:latin typeface="Cambria Math" panose="02040503050406030204" pitchFamily="18" charset="0"/>
                          </a:rPr>
                          <m:t>𝑻𝒓𝒖𝒆</m:t>
                        </m:r>
                        <m:r>
                          <a:rPr lang="en-GB" sz="2000" b="1" i="1">
                            <a:latin typeface="Cambria Math" panose="02040503050406030204" pitchFamily="18" charset="0"/>
                          </a:rPr>
                          <m:t> </m:t>
                        </m:r>
                        <m:r>
                          <a:rPr lang="en-GB" sz="2000" b="1" i="1">
                            <a:latin typeface="Cambria Math" panose="02040503050406030204" pitchFamily="18" charset="0"/>
                          </a:rPr>
                          <m:t>𝑷𝒐𝒔𝒊𝒕𝒊𝒗𝒆</m:t>
                        </m:r>
                        <m:r>
                          <a:rPr lang="en-GB" sz="2000" b="1" i="1">
                            <a:latin typeface="Cambria Math" panose="02040503050406030204" pitchFamily="18" charset="0"/>
                          </a:rPr>
                          <m:t>+</m:t>
                        </m:r>
                        <m:r>
                          <a:rPr lang="en-GB" sz="2000" b="1" i="1">
                            <a:latin typeface="Cambria Math" panose="02040503050406030204" pitchFamily="18" charset="0"/>
                          </a:rPr>
                          <m:t>𝑭𝒂𝒍𝒔𝒆</m:t>
                        </m:r>
                        <m:r>
                          <a:rPr lang="en-GB" sz="2000" b="1" i="1">
                            <a:latin typeface="Cambria Math" panose="02040503050406030204" pitchFamily="18" charset="0"/>
                          </a:rPr>
                          <m:t> </m:t>
                        </m:r>
                        <m:r>
                          <a:rPr lang="en-GB" sz="2000" b="1" i="1" smtClean="0">
                            <a:latin typeface="Cambria Math" panose="02040503050406030204" pitchFamily="18" charset="0"/>
                          </a:rPr>
                          <m:t>𝑷𝒐𝒔𝒊𝒕𝒊𝒗𝒆</m:t>
                        </m:r>
                      </m:den>
                    </m:f>
                  </m:oMath>
                </a14:m>
                <a:endParaRPr lang="en-US" sz="2000" dirty="0"/>
              </a:p>
            </p:txBody>
          </p:sp>
        </mc:Choice>
        <mc:Fallback xmlns="">
          <p:sp>
            <p:nvSpPr>
              <p:cNvPr id="15" name="TextBox 14">
                <a:extLst>
                  <a:ext uri="{FF2B5EF4-FFF2-40B4-BE49-F238E27FC236}">
                    <a16:creationId xmlns:a16="http://schemas.microsoft.com/office/drawing/2014/main" id="{182DA3D5-E23E-1C46-9CE6-792890268092}"/>
                  </a:ext>
                </a:extLst>
              </p:cNvPr>
              <p:cNvSpPr txBox="1">
                <a:spLocks noRot="1" noChangeAspect="1" noMove="1" noResize="1" noEditPoints="1" noAdjustHandles="1" noChangeArrowheads="1" noChangeShapeType="1" noTextEdit="1"/>
              </p:cNvSpPr>
              <p:nvPr/>
            </p:nvSpPr>
            <p:spPr>
              <a:xfrm>
                <a:off x="2779481" y="5340079"/>
                <a:ext cx="5650586" cy="1192827"/>
              </a:xfrm>
              <a:prstGeom prst="rect">
                <a:avLst/>
              </a:prstGeom>
              <a:blipFill>
                <a:blip r:embed="rId2"/>
                <a:stretch>
                  <a:fillRect l="-1121" t="-3158" r="-224" b="-4211"/>
                </a:stretch>
              </a:blipFill>
            </p:spPr>
            <p:txBody>
              <a:bodyPr/>
              <a:lstStyle/>
              <a:p>
                <a:r>
                  <a:rPr lang="en-QA">
                    <a:noFill/>
                  </a:rPr>
                  <a:t> </a:t>
                </a:r>
              </a:p>
            </p:txBody>
          </p:sp>
        </mc:Fallback>
      </mc:AlternateContent>
    </p:spTree>
    <p:extLst>
      <p:ext uri="{BB962C8B-B14F-4D97-AF65-F5344CB8AC3E}">
        <p14:creationId xmlns:p14="http://schemas.microsoft.com/office/powerpoint/2010/main" val="1886027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4914000" cy="334101"/>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82DA3D5-E23E-1C46-9CE6-792890268092}"/>
                  </a:ext>
                </a:extLst>
              </p:cNvPr>
              <p:cNvSpPr txBox="1"/>
              <p:nvPr/>
            </p:nvSpPr>
            <p:spPr>
              <a:xfrm>
                <a:off x="2779481" y="5340079"/>
                <a:ext cx="3546484" cy="542841"/>
              </a:xfrm>
              <a:prstGeom prst="rect">
                <a:avLst/>
              </a:prstGeom>
              <a:noFill/>
            </p:spPr>
            <p:txBody>
              <a:bodyPr wrap="none" rtlCol="0">
                <a:spAutoFit/>
              </a:bodyPr>
              <a:lstStyle/>
              <a:p>
                <a:r>
                  <a:rPr lang="en-US" sz="2000" b="1" dirty="0"/>
                  <a:t>F1-measure</a:t>
                </a:r>
                <a:r>
                  <a:rPr lang="en-US" sz="2000" dirty="0"/>
                  <a:t> = </a:t>
                </a:r>
                <a14:m>
                  <m:oMath xmlns:m="http://schemas.openxmlformats.org/officeDocument/2006/math">
                    <m:f>
                      <m:fPr>
                        <m:ctrlPr>
                          <a:rPr lang="en-US" sz="2000" b="1" i="1">
                            <a:latin typeface="Cambria Math" panose="02040503050406030204" pitchFamily="18" charset="0"/>
                          </a:rPr>
                        </m:ctrlPr>
                      </m:fPr>
                      <m:num>
                        <m:r>
                          <a:rPr lang="en-GB" sz="2000" b="1" i="1" smtClean="0">
                            <a:latin typeface="Cambria Math" panose="02040503050406030204" pitchFamily="18" charset="0"/>
                          </a:rPr>
                          <m:t>𝟐</m:t>
                        </m:r>
                        <m:r>
                          <a:rPr lang="en-GB" sz="2000" b="1" i="1" smtClean="0">
                            <a:latin typeface="Cambria Math" panose="02040503050406030204" pitchFamily="18" charset="0"/>
                          </a:rPr>
                          <m:t>(</m:t>
                        </m:r>
                        <m:r>
                          <a:rPr lang="en-GB" sz="2000" b="1" i="1" smtClean="0">
                            <a:solidFill>
                              <a:srgbClr val="00B050"/>
                            </a:solidFill>
                            <a:latin typeface="Cambria Math" panose="02040503050406030204" pitchFamily="18" charset="0"/>
                          </a:rPr>
                          <m:t>𝑹𝒆𝒄𝒂𝒍𝒍</m:t>
                        </m:r>
                        <m:r>
                          <a:rPr lang="en-GB" sz="2000" b="1" i="1" smtClean="0">
                            <a:latin typeface="Cambria Math" panose="02040503050406030204" pitchFamily="18" charset="0"/>
                            <a:ea typeface="Cambria Math" panose="02040503050406030204" pitchFamily="18" charset="0"/>
                          </a:rPr>
                          <m:t>×</m:t>
                        </m:r>
                        <m:r>
                          <a:rPr lang="en-GB" sz="2000" b="1" i="1" smtClean="0">
                            <a:solidFill>
                              <a:srgbClr val="FFC000"/>
                            </a:solidFill>
                            <a:latin typeface="Cambria Math" panose="02040503050406030204" pitchFamily="18" charset="0"/>
                          </a:rPr>
                          <m:t>𝑷𝒓𝒆𝒄𝒊𝒔𝒊𝒐𝒏</m:t>
                        </m:r>
                        <m:r>
                          <a:rPr lang="en-GB" sz="2000" b="1" i="1" smtClean="0">
                            <a:latin typeface="Cambria Math" panose="02040503050406030204" pitchFamily="18" charset="0"/>
                          </a:rPr>
                          <m:t>)</m:t>
                        </m:r>
                      </m:num>
                      <m:den>
                        <m:r>
                          <a:rPr lang="en-GB" sz="2000" b="1" i="1" smtClean="0">
                            <a:solidFill>
                              <a:srgbClr val="00B050"/>
                            </a:solidFill>
                            <a:latin typeface="Cambria Math" panose="02040503050406030204" pitchFamily="18" charset="0"/>
                          </a:rPr>
                          <m:t>𝑹𝒆𝒄𝒂𝒍𝒍</m:t>
                        </m:r>
                        <m:r>
                          <a:rPr lang="en-GB" sz="2000" b="1" i="1" smtClean="0">
                            <a:latin typeface="Cambria Math" panose="02040503050406030204" pitchFamily="18" charset="0"/>
                          </a:rPr>
                          <m:t> </m:t>
                        </m:r>
                        <m:r>
                          <a:rPr lang="en-GB" sz="2000" b="1" i="1">
                            <a:latin typeface="Cambria Math" panose="02040503050406030204" pitchFamily="18" charset="0"/>
                          </a:rPr>
                          <m:t>+</m:t>
                        </m:r>
                        <m:r>
                          <a:rPr lang="en-GB" sz="2000" b="1" i="1" smtClean="0">
                            <a:solidFill>
                              <a:srgbClr val="FFC000"/>
                            </a:solidFill>
                            <a:latin typeface="Cambria Math" panose="02040503050406030204" pitchFamily="18" charset="0"/>
                          </a:rPr>
                          <m:t>𝑷𝒓𝒆𝒄𝒊𝒔𝒊𝒐𝒏</m:t>
                        </m:r>
                      </m:den>
                    </m:f>
                  </m:oMath>
                </a14:m>
                <a:endParaRPr lang="en-US" sz="2000" dirty="0"/>
              </a:p>
            </p:txBody>
          </p:sp>
        </mc:Choice>
        <mc:Fallback xmlns="">
          <p:sp>
            <p:nvSpPr>
              <p:cNvPr id="15" name="TextBox 14">
                <a:extLst>
                  <a:ext uri="{FF2B5EF4-FFF2-40B4-BE49-F238E27FC236}">
                    <a16:creationId xmlns:a16="http://schemas.microsoft.com/office/drawing/2014/main" id="{182DA3D5-E23E-1C46-9CE6-792890268092}"/>
                  </a:ext>
                </a:extLst>
              </p:cNvPr>
              <p:cNvSpPr txBox="1">
                <a:spLocks noRot="1" noChangeAspect="1" noMove="1" noResize="1" noEditPoints="1" noAdjustHandles="1" noChangeArrowheads="1" noChangeShapeType="1" noTextEdit="1"/>
              </p:cNvSpPr>
              <p:nvPr/>
            </p:nvSpPr>
            <p:spPr>
              <a:xfrm>
                <a:off x="2779481" y="5340079"/>
                <a:ext cx="3546484" cy="542841"/>
              </a:xfrm>
              <a:prstGeom prst="rect">
                <a:avLst/>
              </a:prstGeom>
              <a:blipFill>
                <a:blip r:embed="rId2"/>
                <a:stretch>
                  <a:fillRect l="-1779" b="-15909"/>
                </a:stretch>
              </a:blipFill>
            </p:spPr>
            <p:txBody>
              <a:bodyPr/>
              <a:lstStyle/>
              <a:p>
                <a:r>
                  <a:rPr lang="en-QA">
                    <a:noFill/>
                  </a:rPr>
                  <a:t> </a:t>
                </a:r>
              </a:p>
            </p:txBody>
          </p:sp>
        </mc:Fallback>
      </mc:AlternateContent>
      <p:sp>
        <p:nvSpPr>
          <p:cNvPr id="12" name="Rounded Rectangle 11">
            <a:extLst>
              <a:ext uri="{FF2B5EF4-FFF2-40B4-BE49-F238E27FC236}">
                <a16:creationId xmlns:a16="http://schemas.microsoft.com/office/drawing/2014/main" id="{CE6A595F-6256-C448-9B13-D2AA62CE350F}"/>
              </a:ext>
            </a:extLst>
          </p:cNvPr>
          <p:cNvSpPr/>
          <p:nvPr/>
        </p:nvSpPr>
        <p:spPr>
          <a:xfrm>
            <a:off x="3434953" y="4203700"/>
            <a:ext cx="1962547" cy="720000"/>
          </a:xfrm>
          <a:prstGeom prst="round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4" name="Curved Connector 13">
            <a:extLst>
              <a:ext uri="{FF2B5EF4-FFF2-40B4-BE49-F238E27FC236}">
                <a16:creationId xmlns:a16="http://schemas.microsoft.com/office/drawing/2014/main" id="{701C35EA-7152-314C-A348-6A757ABEC42D}"/>
              </a:ext>
            </a:extLst>
          </p:cNvPr>
          <p:cNvCxnSpPr>
            <a:cxnSpLocks/>
          </p:cNvCxnSpPr>
          <p:nvPr/>
        </p:nvCxnSpPr>
        <p:spPr>
          <a:xfrm rot="5400000">
            <a:off x="5372285" y="4697327"/>
            <a:ext cx="647330" cy="368299"/>
          </a:xfrm>
          <a:prstGeom prst="curvedConnector3">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96B2741D-D38F-834A-A854-124AC247E759}"/>
              </a:ext>
            </a:extLst>
          </p:cNvPr>
          <p:cNvCxnSpPr/>
          <p:nvPr/>
        </p:nvCxnSpPr>
        <p:spPr>
          <a:xfrm rot="16200000" flipH="1">
            <a:off x="4366850" y="4963750"/>
            <a:ext cx="334100" cy="254000"/>
          </a:xfrm>
          <a:prstGeom prst="curvedConnector3">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042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Rounded Rectangle 10">
            <a:extLst>
              <a:ext uri="{FF2B5EF4-FFF2-40B4-BE49-F238E27FC236}">
                <a16:creationId xmlns:a16="http://schemas.microsoft.com/office/drawing/2014/main" id="{0B66D00E-57F7-EE4D-A25E-99E7DBAC7BCF}"/>
              </a:ext>
            </a:extLst>
          </p:cNvPr>
          <p:cNvSpPr/>
          <p:nvPr/>
        </p:nvSpPr>
        <p:spPr>
          <a:xfrm>
            <a:off x="3434953" y="4203700"/>
            <a:ext cx="4914000" cy="334101"/>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82DA3D5-E23E-1C46-9CE6-792890268092}"/>
                  </a:ext>
                </a:extLst>
              </p:cNvPr>
              <p:cNvSpPr txBox="1"/>
              <p:nvPr/>
            </p:nvSpPr>
            <p:spPr>
              <a:xfrm>
                <a:off x="2779481" y="5340079"/>
                <a:ext cx="3546484" cy="542841"/>
              </a:xfrm>
              <a:prstGeom prst="rect">
                <a:avLst/>
              </a:prstGeom>
              <a:noFill/>
            </p:spPr>
            <p:txBody>
              <a:bodyPr wrap="none" rtlCol="0">
                <a:spAutoFit/>
              </a:bodyPr>
              <a:lstStyle/>
              <a:p>
                <a:r>
                  <a:rPr lang="en-US" sz="2000" b="1" dirty="0"/>
                  <a:t>F1-measure</a:t>
                </a:r>
                <a:r>
                  <a:rPr lang="en-US" sz="2000" dirty="0"/>
                  <a:t> = </a:t>
                </a:r>
                <a14:m>
                  <m:oMath xmlns:m="http://schemas.openxmlformats.org/officeDocument/2006/math">
                    <m:f>
                      <m:fPr>
                        <m:ctrlPr>
                          <a:rPr lang="en-US" sz="2000" b="1" i="1">
                            <a:latin typeface="Cambria Math" panose="02040503050406030204" pitchFamily="18" charset="0"/>
                          </a:rPr>
                        </m:ctrlPr>
                      </m:fPr>
                      <m:num>
                        <m:r>
                          <a:rPr lang="en-GB" sz="2000" b="1" i="1" smtClean="0">
                            <a:latin typeface="Cambria Math" panose="02040503050406030204" pitchFamily="18" charset="0"/>
                          </a:rPr>
                          <m:t>𝟐</m:t>
                        </m:r>
                        <m:r>
                          <a:rPr lang="en-GB" sz="2000" b="1" i="1" smtClean="0">
                            <a:latin typeface="Cambria Math" panose="02040503050406030204" pitchFamily="18" charset="0"/>
                          </a:rPr>
                          <m:t>(</m:t>
                        </m:r>
                        <m:r>
                          <a:rPr lang="en-GB" sz="2000" b="1" i="1" smtClean="0">
                            <a:solidFill>
                              <a:srgbClr val="00B050"/>
                            </a:solidFill>
                            <a:latin typeface="Cambria Math" panose="02040503050406030204" pitchFamily="18" charset="0"/>
                          </a:rPr>
                          <m:t>𝑹𝒆𝒄𝒂𝒍𝒍</m:t>
                        </m:r>
                        <m:r>
                          <a:rPr lang="en-GB" sz="2000" b="1" i="1" smtClean="0">
                            <a:latin typeface="Cambria Math" panose="02040503050406030204" pitchFamily="18" charset="0"/>
                            <a:ea typeface="Cambria Math" panose="02040503050406030204" pitchFamily="18" charset="0"/>
                          </a:rPr>
                          <m:t>×</m:t>
                        </m:r>
                        <m:r>
                          <a:rPr lang="en-GB" sz="2000" b="1" i="1" smtClean="0">
                            <a:solidFill>
                              <a:srgbClr val="FFC000"/>
                            </a:solidFill>
                            <a:latin typeface="Cambria Math" panose="02040503050406030204" pitchFamily="18" charset="0"/>
                          </a:rPr>
                          <m:t>𝑷𝒓𝒆𝒄𝒊𝒔𝒊𝒐𝒏</m:t>
                        </m:r>
                        <m:r>
                          <a:rPr lang="en-GB" sz="2000" b="1" i="1" smtClean="0">
                            <a:latin typeface="Cambria Math" panose="02040503050406030204" pitchFamily="18" charset="0"/>
                          </a:rPr>
                          <m:t>)</m:t>
                        </m:r>
                      </m:num>
                      <m:den>
                        <m:r>
                          <a:rPr lang="en-GB" sz="2000" b="1" i="1" smtClean="0">
                            <a:solidFill>
                              <a:srgbClr val="00B050"/>
                            </a:solidFill>
                            <a:latin typeface="Cambria Math" panose="02040503050406030204" pitchFamily="18" charset="0"/>
                          </a:rPr>
                          <m:t>𝑹𝒆𝒄𝒂𝒍𝒍</m:t>
                        </m:r>
                        <m:r>
                          <a:rPr lang="en-GB" sz="2000" b="1" i="1" smtClean="0">
                            <a:latin typeface="Cambria Math" panose="02040503050406030204" pitchFamily="18" charset="0"/>
                          </a:rPr>
                          <m:t> </m:t>
                        </m:r>
                        <m:r>
                          <a:rPr lang="en-GB" sz="2000" b="1" i="1">
                            <a:latin typeface="Cambria Math" panose="02040503050406030204" pitchFamily="18" charset="0"/>
                          </a:rPr>
                          <m:t>+</m:t>
                        </m:r>
                        <m:r>
                          <a:rPr lang="en-GB" sz="2000" b="1" i="1" smtClean="0">
                            <a:solidFill>
                              <a:srgbClr val="FFC000"/>
                            </a:solidFill>
                            <a:latin typeface="Cambria Math" panose="02040503050406030204" pitchFamily="18" charset="0"/>
                          </a:rPr>
                          <m:t>𝑷𝒓𝒆𝒄𝒊𝒔𝒊𝒐𝒏</m:t>
                        </m:r>
                      </m:den>
                    </m:f>
                  </m:oMath>
                </a14:m>
                <a:endParaRPr lang="en-US" sz="2000" dirty="0"/>
              </a:p>
            </p:txBody>
          </p:sp>
        </mc:Choice>
        <mc:Fallback xmlns="">
          <p:sp>
            <p:nvSpPr>
              <p:cNvPr id="15" name="TextBox 14">
                <a:extLst>
                  <a:ext uri="{FF2B5EF4-FFF2-40B4-BE49-F238E27FC236}">
                    <a16:creationId xmlns:a16="http://schemas.microsoft.com/office/drawing/2014/main" id="{182DA3D5-E23E-1C46-9CE6-792890268092}"/>
                  </a:ext>
                </a:extLst>
              </p:cNvPr>
              <p:cNvSpPr txBox="1">
                <a:spLocks noRot="1" noChangeAspect="1" noMove="1" noResize="1" noEditPoints="1" noAdjustHandles="1" noChangeArrowheads="1" noChangeShapeType="1" noTextEdit="1"/>
              </p:cNvSpPr>
              <p:nvPr/>
            </p:nvSpPr>
            <p:spPr>
              <a:xfrm>
                <a:off x="2779481" y="5340079"/>
                <a:ext cx="3546484" cy="542841"/>
              </a:xfrm>
              <a:prstGeom prst="rect">
                <a:avLst/>
              </a:prstGeom>
              <a:blipFill>
                <a:blip r:embed="rId2"/>
                <a:stretch>
                  <a:fillRect l="-1779" b="-15909"/>
                </a:stretch>
              </a:blipFill>
            </p:spPr>
            <p:txBody>
              <a:bodyPr/>
              <a:lstStyle/>
              <a:p>
                <a:r>
                  <a:rPr lang="en-QA">
                    <a:noFill/>
                  </a:rPr>
                  <a:t> </a:t>
                </a:r>
              </a:p>
            </p:txBody>
          </p:sp>
        </mc:Fallback>
      </mc:AlternateContent>
      <p:sp>
        <p:nvSpPr>
          <p:cNvPr id="12" name="Rounded Rectangle 11">
            <a:extLst>
              <a:ext uri="{FF2B5EF4-FFF2-40B4-BE49-F238E27FC236}">
                <a16:creationId xmlns:a16="http://schemas.microsoft.com/office/drawing/2014/main" id="{CE6A595F-6256-C448-9B13-D2AA62CE350F}"/>
              </a:ext>
            </a:extLst>
          </p:cNvPr>
          <p:cNvSpPr/>
          <p:nvPr/>
        </p:nvSpPr>
        <p:spPr>
          <a:xfrm>
            <a:off x="3434953" y="4203700"/>
            <a:ext cx="1962547" cy="720000"/>
          </a:xfrm>
          <a:prstGeom prst="roundRect">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4" name="Curved Connector 13">
            <a:extLst>
              <a:ext uri="{FF2B5EF4-FFF2-40B4-BE49-F238E27FC236}">
                <a16:creationId xmlns:a16="http://schemas.microsoft.com/office/drawing/2014/main" id="{701C35EA-7152-314C-A348-6A757ABEC42D}"/>
              </a:ext>
            </a:extLst>
          </p:cNvPr>
          <p:cNvCxnSpPr>
            <a:cxnSpLocks/>
          </p:cNvCxnSpPr>
          <p:nvPr/>
        </p:nvCxnSpPr>
        <p:spPr>
          <a:xfrm rot="5400000">
            <a:off x="5372285" y="4697327"/>
            <a:ext cx="647330" cy="368299"/>
          </a:xfrm>
          <a:prstGeom prst="curvedConnector3">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96B2741D-D38F-834A-A854-124AC247E759}"/>
              </a:ext>
            </a:extLst>
          </p:cNvPr>
          <p:cNvCxnSpPr/>
          <p:nvPr/>
        </p:nvCxnSpPr>
        <p:spPr>
          <a:xfrm rot="16200000" flipH="1">
            <a:off x="4366850" y="4963750"/>
            <a:ext cx="334100" cy="254000"/>
          </a:xfrm>
          <a:prstGeom prst="curvedConnector3">
            <a:avLst/>
          </a:prstGeom>
          <a:ln w="190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33F83F-4527-6647-A1F1-56D128934810}"/>
              </a:ext>
            </a:extLst>
          </p:cNvPr>
          <p:cNvSpPr txBox="1"/>
          <p:nvPr/>
        </p:nvSpPr>
        <p:spPr>
          <a:xfrm>
            <a:off x="6585144" y="5125139"/>
            <a:ext cx="5606856" cy="707886"/>
          </a:xfrm>
          <a:prstGeom prst="rect">
            <a:avLst/>
          </a:prstGeom>
          <a:noFill/>
        </p:spPr>
        <p:txBody>
          <a:bodyPr wrap="none" rtlCol="0">
            <a:spAutoFit/>
          </a:bodyPr>
          <a:lstStyle/>
          <a:p>
            <a:r>
              <a:rPr lang="en-US" sz="2000" dirty="0"/>
              <a:t>C</a:t>
            </a:r>
            <a:r>
              <a:rPr lang="en-QA" sz="2000" dirty="0"/>
              <a:t>aptures the tradeoff between </a:t>
            </a:r>
            <a:r>
              <a:rPr lang="en-QA" sz="2000" b="1" i="1" dirty="0">
                <a:solidFill>
                  <a:srgbClr val="00B050"/>
                </a:solidFill>
              </a:rPr>
              <a:t>recall</a:t>
            </a:r>
            <a:r>
              <a:rPr lang="en-QA" sz="2000" dirty="0"/>
              <a:t> and </a:t>
            </a:r>
            <a:r>
              <a:rPr lang="en-QA" sz="2000" b="1" i="1" dirty="0">
                <a:solidFill>
                  <a:srgbClr val="FFC000"/>
                </a:solidFill>
              </a:rPr>
              <a:t>precision</a:t>
            </a:r>
            <a:r>
              <a:rPr lang="en-QA" sz="2000" dirty="0"/>
              <a:t>; </a:t>
            </a:r>
            <a:br>
              <a:rPr lang="en-QA" sz="2000" dirty="0"/>
            </a:br>
            <a:r>
              <a:rPr lang="en-QA" sz="2000" i="1" dirty="0"/>
              <a:t>the higher the better</a:t>
            </a:r>
          </a:p>
        </p:txBody>
      </p:sp>
      <p:cxnSp>
        <p:nvCxnSpPr>
          <p:cNvPr id="17" name="Curved Connector 16">
            <a:extLst>
              <a:ext uri="{FF2B5EF4-FFF2-40B4-BE49-F238E27FC236}">
                <a16:creationId xmlns:a16="http://schemas.microsoft.com/office/drawing/2014/main" id="{9BC892C5-5ED8-1F4F-A6A1-842C8B567B73}"/>
              </a:ext>
            </a:extLst>
          </p:cNvPr>
          <p:cNvCxnSpPr>
            <a:stCxn id="15" idx="3"/>
            <a:endCxn id="5" idx="1"/>
          </p:cNvCxnSpPr>
          <p:nvPr/>
        </p:nvCxnSpPr>
        <p:spPr>
          <a:xfrm flipV="1">
            <a:off x="6325965" y="5479082"/>
            <a:ext cx="259179" cy="132418"/>
          </a:xfrm>
          <a:prstGeom prst="curvedConnector3">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865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2" name="Rounded Rectangle 11">
            <a:extLst>
              <a:ext uri="{FF2B5EF4-FFF2-40B4-BE49-F238E27FC236}">
                <a16:creationId xmlns:a16="http://schemas.microsoft.com/office/drawing/2014/main" id="{CE6A595F-6256-C448-9B13-D2AA62CE350F}"/>
              </a:ext>
            </a:extLst>
          </p:cNvPr>
          <p:cNvSpPr/>
          <p:nvPr/>
        </p:nvSpPr>
        <p:spPr>
          <a:xfrm>
            <a:off x="5461581" y="4188484"/>
            <a:ext cx="2872800" cy="720000"/>
          </a:xfrm>
          <a:prstGeom prst="round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6" name="Curved Connector 15">
            <a:extLst>
              <a:ext uri="{FF2B5EF4-FFF2-40B4-BE49-F238E27FC236}">
                <a16:creationId xmlns:a16="http://schemas.microsoft.com/office/drawing/2014/main" id="{96B2741D-D38F-834A-A854-124AC247E759}"/>
              </a:ext>
            </a:extLst>
          </p:cNvPr>
          <p:cNvCxnSpPr>
            <a:cxnSpLocks/>
            <a:stCxn id="12" idx="2"/>
            <a:endCxn id="18" idx="0"/>
          </p:cNvCxnSpPr>
          <p:nvPr/>
        </p:nvCxnSpPr>
        <p:spPr>
          <a:xfrm rot="5400000">
            <a:off x="5945417" y="4413126"/>
            <a:ext cx="457207" cy="1447922"/>
          </a:xfrm>
          <a:prstGeom prst="curvedConnector3">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50D6C1A-57D4-DF43-8B8D-380746F8A64E}"/>
              </a:ext>
            </a:extLst>
          </p:cNvPr>
          <p:cNvSpPr txBox="1"/>
          <p:nvPr/>
        </p:nvSpPr>
        <p:spPr>
          <a:xfrm>
            <a:off x="1517411" y="5365691"/>
            <a:ext cx="7865295" cy="1015663"/>
          </a:xfrm>
          <a:prstGeom prst="rect">
            <a:avLst/>
          </a:prstGeom>
          <a:noFill/>
        </p:spPr>
        <p:txBody>
          <a:bodyPr wrap="none" rtlCol="0">
            <a:spAutoFit/>
          </a:bodyPr>
          <a:lstStyle/>
          <a:p>
            <a:r>
              <a:rPr lang="en-US" sz="2000" dirty="0"/>
              <a:t>The algorithm’s ability to designate an individual with No DR as negative </a:t>
            </a:r>
            <a:r>
              <a:rPr lang="en-US" sz="2000" dirty="0">
                <a:solidFill>
                  <a:schemeClr val="bg1"/>
                </a:solidFill>
              </a:rPr>
              <a:t>=</a:t>
            </a:r>
          </a:p>
          <a:p>
            <a:r>
              <a:rPr lang="en-US" sz="2000" dirty="0"/>
              <a:t> </a:t>
            </a:r>
            <a:br>
              <a:rPr lang="en-US" sz="2000" dirty="0"/>
            </a:br>
            <a:endParaRPr lang="en-US" sz="2000" dirty="0"/>
          </a:p>
        </p:txBody>
      </p:sp>
    </p:spTree>
    <p:extLst>
      <p:ext uri="{BB962C8B-B14F-4D97-AF65-F5344CB8AC3E}">
        <p14:creationId xmlns:p14="http://schemas.microsoft.com/office/powerpoint/2010/main" val="3906565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True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solidFill>
                            <a:schemeClr val="tx1"/>
                          </a:solidFill>
                        </a:rPr>
                        <a:t>False</a:t>
                      </a:r>
                      <a:r>
                        <a:rPr lang="en-QA" b="1" dirty="0">
                          <a:solidFill>
                            <a:schemeClr val="bg1"/>
                          </a:solidFill>
                        </a:rPr>
                        <a:t> </a:t>
                      </a:r>
                      <a:r>
                        <a:rPr lang="en-QA" b="1" dirty="0"/>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False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QA" b="1" dirty="0"/>
                        <a:t>True Negative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2" name="Rounded Rectangle 11">
            <a:extLst>
              <a:ext uri="{FF2B5EF4-FFF2-40B4-BE49-F238E27FC236}">
                <a16:creationId xmlns:a16="http://schemas.microsoft.com/office/drawing/2014/main" id="{CE6A595F-6256-C448-9B13-D2AA62CE350F}"/>
              </a:ext>
            </a:extLst>
          </p:cNvPr>
          <p:cNvSpPr/>
          <p:nvPr/>
        </p:nvSpPr>
        <p:spPr>
          <a:xfrm>
            <a:off x="5461581" y="4188484"/>
            <a:ext cx="2872800" cy="720000"/>
          </a:xfrm>
          <a:prstGeom prst="round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50D6C1A-57D4-DF43-8B8D-380746F8A64E}"/>
                  </a:ext>
                </a:extLst>
              </p:cNvPr>
              <p:cNvSpPr txBox="1"/>
              <p:nvPr/>
            </p:nvSpPr>
            <p:spPr>
              <a:xfrm>
                <a:off x="1517411" y="5365691"/>
                <a:ext cx="7865295" cy="1192827"/>
              </a:xfrm>
              <a:prstGeom prst="rect">
                <a:avLst/>
              </a:prstGeom>
              <a:noFill/>
            </p:spPr>
            <p:txBody>
              <a:bodyPr wrap="none" rtlCol="0">
                <a:spAutoFit/>
              </a:bodyPr>
              <a:lstStyle/>
              <a:p>
                <a:r>
                  <a:rPr lang="en-US" sz="2000" dirty="0"/>
                  <a:t>The algorithm’s ability to designate an individual with No DR as negative =</a:t>
                </a:r>
              </a:p>
              <a:p>
                <a:r>
                  <a:rPr lang="en-US" sz="2000" dirty="0"/>
                  <a:t> </a:t>
                </a:r>
                <a:br>
                  <a:rPr lang="en-US" sz="2000" dirty="0"/>
                </a:br>
                <a:r>
                  <a:rPr lang="en-US" sz="2000" b="1" dirty="0">
                    <a:solidFill>
                      <a:srgbClr val="0070C0"/>
                    </a:solidFill>
                  </a:rPr>
                  <a:t>Specificity</a:t>
                </a:r>
                <a:r>
                  <a:rPr lang="en-US" sz="2000" dirty="0"/>
                  <a:t> = </a:t>
                </a:r>
                <a14:m>
                  <m:oMath xmlns:m="http://schemas.openxmlformats.org/officeDocument/2006/math">
                    <m:f>
                      <m:fPr>
                        <m:ctrlPr>
                          <a:rPr lang="en-US" sz="2000" b="1" i="1" smtClean="0">
                            <a:latin typeface="Cambria Math" panose="02040503050406030204" pitchFamily="18" charset="0"/>
                          </a:rPr>
                        </m:ctrlPr>
                      </m:fPr>
                      <m:num>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𝑵𝒆𝒈𝒂𝒕𝒊𝒗𝒆</m:t>
                        </m:r>
                      </m:num>
                      <m:den>
                        <m:r>
                          <a:rPr lang="en-GB" sz="2000" b="1" i="1" smtClean="0">
                            <a:latin typeface="Cambria Math" panose="02040503050406030204" pitchFamily="18" charset="0"/>
                          </a:rPr>
                          <m:t>𝑻𝒓𝒖𝒆</m:t>
                        </m:r>
                        <m:r>
                          <a:rPr lang="en-GB" sz="2000" b="1" i="1" smtClean="0">
                            <a:latin typeface="Cambria Math" panose="02040503050406030204" pitchFamily="18" charset="0"/>
                          </a:rPr>
                          <m:t> </m:t>
                        </m:r>
                        <m:r>
                          <a:rPr lang="en-GB" sz="2000" b="1" i="1" smtClean="0">
                            <a:latin typeface="Cambria Math" panose="02040503050406030204" pitchFamily="18" charset="0"/>
                          </a:rPr>
                          <m:t>𝑵𝒆𝒈𝒂𝒕𝒊𝒗𝒆</m:t>
                        </m:r>
                        <m:r>
                          <a:rPr lang="en-GB" sz="2000" b="1" i="1" smtClean="0">
                            <a:latin typeface="Cambria Math" panose="02040503050406030204" pitchFamily="18" charset="0"/>
                          </a:rPr>
                          <m:t> + </m:t>
                        </m:r>
                        <m:r>
                          <a:rPr lang="en-GB" sz="2000" b="1" i="1" smtClean="0">
                            <a:latin typeface="Cambria Math" panose="02040503050406030204" pitchFamily="18" charset="0"/>
                          </a:rPr>
                          <m:t>𝑭𝒂𝒍𝒔𝒆</m:t>
                        </m:r>
                        <m:r>
                          <a:rPr lang="en-GB" sz="2000" b="1" i="1" smtClean="0">
                            <a:latin typeface="Cambria Math" panose="02040503050406030204" pitchFamily="18" charset="0"/>
                          </a:rPr>
                          <m:t> </m:t>
                        </m:r>
                        <m:r>
                          <a:rPr lang="en-GB" sz="2000" b="1" i="1" smtClean="0">
                            <a:latin typeface="Cambria Math" panose="02040503050406030204" pitchFamily="18" charset="0"/>
                          </a:rPr>
                          <m:t>𝑷𝒐𝒔𝒊𝒕𝒊𝒗𝒆</m:t>
                        </m:r>
                      </m:den>
                    </m:f>
                  </m:oMath>
                </a14:m>
                <a:r>
                  <a:rPr lang="en-US" sz="2000" dirty="0"/>
                  <a:t> </a:t>
                </a:r>
              </a:p>
            </p:txBody>
          </p:sp>
        </mc:Choice>
        <mc:Fallback xmlns="">
          <p:sp>
            <p:nvSpPr>
              <p:cNvPr id="18" name="TextBox 17">
                <a:extLst>
                  <a:ext uri="{FF2B5EF4-FFF2-40B4-BE49-F238E27FC236}">
                    <a16:creationId xmlns:a16="http://schemas.microsoft.com/office/drawing/2014/main" id="{E50D6C1A-57D4-DF43-8B8D-380746F8A64E}"/>
                  </a:ext>
                </a:extLst>
              </p:cNvPr>
              <p:cNvSpPr txBox="1">
                <a:spLocks noRot="1" noChangeAspect="1" noMove="1" noResize="1" noEditPoints="1" noAdjustHandles="1" noChangeArrowheads="1" noChangeShapeType="1" noTextEdit="1"/>
              </p:cNvSpPr>
              <p:nvPr/>
            </p:nvSpPr>
            <p:spPr>
              <a:xfrm>
                <a:off x="1517411" y="5365691"/>
                <a:ext cx="7865295" cy="1192827"/>
              </a:xfrm>
              <a:prstGeom prst="rect">
                <a:avLst/>
              </a:prstGeom>
              <a:blipFill>
                <a:blip r:embed="rId2"/>
                <a:stretch>
                  <a:fillRect l="-806" t="-2105" b="-4211"/>
                </a:stretch>
              </a:blipFill>
            </p:spPr>
            <p:txBody>
              <a:bodyPr/>
              <a:lstStyle/>
              <a:p>
                <a:r>
                  <a:rPr lang="en-QA">
                    <a:noFill/>
                  </a:rPr>
                  <a:t> </a:t>
                </a:r>
              </a:p>
            </p:txBody>
          </p:sp>
        </mc:Fallback>
      </mc:AlternateContent>
      <p:cxnSp>
        <p:nvCxnSpPr>
          <p:cNvPr id="13" name="Curved Connector 12">
            <a:extLst>
              <a:ext uri="{FF2B5EF4-FFF2-40B4-BE49-F238E27FC236}">
                <a16:creationId xmlns:a16="http://schemas.microsoft.com/office/drawing/2014/main" id="{0DDA3C80-E1DA-3B4D-85C5-A1DF444946F9}"/>
              </a:ext>
            </a:extLst>
          </p:cNvPr>
          <p:cNvCxnSpPr>
            <a:cxnSpLocks/>
          </p:cNvCxnSpPr>
          <p:nvPr/>
        </p:nvCxnSpPr>
        <p:spPr>
          <a:xfrm rot="5400000">
            <a:off x="5945417" y="4413126"/>
            <a:ext cx="457207" cy="1447922"/>
          </a:xfrm>
          <a:prstGeom prst="curvedConnector3">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17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endParaRPr lang="en-US" dirty="0"/>
          </a:p>
          <a:p>
            <a:r>
              <a:rPr lang="en-US" dirty="0">
                <a:solidFill>
                  <a:srgbClr val="00B0F0"/>
                </a:solidFill>
              </a:rPr>
              <a:t>What does this study entail?</a:t>
            </a:r>
          </a:p>
          <a:p>
            <a:pPr lvl="1"/>
            <a:r>
              <a:rPr lang="en-US" dirty="0"/>
              <a:t>AI can now offer an automated system for DR detection with</a:t>
            </a:r>
          </a:p>
          <a:p>
            <a:pPr lvl="2"/>
            <a:r>
              <a:rPr lang="en-US" sz="2400" dirty="0"/>
              <a:t>A very high accuracy </a:t>
            </a:r>
          </a:p>
          <a:p>
            <a:pPr lvl="2"/>
            <a:r>
              <a:rPr lang="en-US" sz="2400" dirty="0"/>
              <a:t>Near instantaneous reporting of results!</a:t>
            </a:r>
          </a:p>
          <a:p>
            <a:pPr lvl="2"/>
            <a:r>
              <a:rPr lang="en-US" sz="2400" dirty="0"/>
              <a:t>Consistency of interpretation (the algorithm will make the </a:t>
            </a:r>
            <a:r>
              <a:rPr lang="en-US" sz="2400" i="1" dirty="0"/>
              <a:t>same</a:t>
            </a:r>
            <a:r>
              <a:rPr lang="en-US" sz="2400" dirty="0"/>
              <a:t> prediction on the </a:t>
            </a:r>
            <a:r>
              <a:rPr lang="en-US" sz="2400" i="1" dirty="0"/>
              <a:t>same</a:t>
            </a:r>
            <a:r>
              <a:rPr lang="en-US" sz="2400" dirty="0"/>
              <a:t> image every time)</a:t>
            </a:r>
          </a:p>
          <a:p>
            <a:pPr marL="914400" lvl="2" indent="0">
              <a:buNone/>
            </a:pPr>
            <a:endParaRPr lang="en-QA" sz="2400" dirty="0"/>
          </a:p>
        </p:txBody>
      </p:sp>
    </p:spTree>
    <p:extLst>
      <p:ext uri="{BB962C8B-B14F-4D97-AF65-F5344CB8AC3E}">
        <p14:creationId xmlns:p14="http://schemas.microsoft.com/office/powerpoint/2010/main" val="301461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A114-515E-A543-A855-9403B4BF1EE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3F4F25C7-A1D9-974F-B9D8-645C782AD55C}"/>
              </a:ext>
            </a:extLst>
          </p:cNvPr>
          <p:cNvSpPr>
            <a:spLocks noGrp="1"/>
          </p:cNvSpPr>
          <p:nvPr>
            <p:ph idx="1"/>
          </p:nvPr>
        </p:nvSpPr>
        <p:spPr/>
        <p:txBody>
          <a:bodyPr/>
          <a:lstStyle/>
          <a:p>
            <a:endParaRPr lang="en-QA"/>
          </a:p>
        </p:txBody>
      </p:sp>
      <p:pic>
        <p:nvPicPr>
          <p:cNvPr id="41986" name="Picture 2" descr="Image">
            <a:extLst>
              <a:ext uri="{FF2B5EF4-FFF2-40B4-BE49-F238E27FC236}">
                <a16:creationId xmlns:a16="http://schemas.microsoft.com/office/drawing/2014/main" id="{EBC5AE8F-36AD-2242-B8F2-738CC7D0C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62" b="1976"/>
          <a:stretch/>
        </p:blipFill>
        <p:spPr bwMode="auto">
          <a:xfrm>
            <a:off x="838201" y="1825625"/>
            <a:ext cx="10515600" cy="40996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F480DB83-6C3B-DE4E-809F-56D8B4C0877A}"/>
              </a:ext>
            </a:extLst>
          </p:cNvPr>
          <p:cNvSpPr/>
          <p:nvPr/>
        </p:nvSpPr>
        <p:spPr>
          <a:xfrm>
            <a:off x="780288" y="6020118"/>
            <a:ext cx="10631424" cy="7802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QA" dirty="0"/>
              <a:t>A slide from J</a:t>
            </a:r>
            <a:r>
              <a:rPr lang="en-US" dirty="0"/>
              <a:t>eff Dean’s Keynote in 2019 at the “Big Data in Precision Health” conference at Stanford Medicine</a:t>
            </a:r>
            <a:endParaRPr lang="en-QA" dirty="0"/>
          </a:p>
        </p:txBody>
      </p:sp>
    </p:spTree>
    <p:extLst>
      <p:ext uri="{BB962C8B-B14F-4D97-AF65-F5344CB8AC3E}">
        <p14:creationId xmlns:p14="http://schemas.microsoft.com/office/powerpoint/2010/main" val="248165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2DEF-3D5D-AA42-B870-A14352B79B6D}"/>
              </a:ext>
            </a:extLst>
          </p:cNvPr>
          <p:cNvSpPr>
            <a:spLocks noGrp="1"/>
          </p:cNvSpPr>
          <p:nvPr>
            <p:ph type="title"/>
          </p:nvPr>
        </p:nvSpPr>
        <p:spPr/>
        <p:txBody>
          <a:bodyPr/>
          <a:lstStyle/>
          <a:p>
            <a:pPr algn="ctr"/>
            <a:r>
              <a:rPr lang="en-QA" dirty="0"/>
              <a:t>Outline</a:t>
            </a:r>
          </a:p>
        </p:txBody>
      </p:sp>
      <p:sp>
        <p:nvSpPr>
          <p:cNvPr id="4" name="Rounded Rectangle 3">
            <a:extLst>
              <a:ext uri="{FF2B5EF4-FFF2-40B4-BE49-F238E27FC236}">
                <a16:creationId xmlns:a16="http://schemas.microsoft.com/office/drawing/2014/main" id="{7CDD6010-A904-4A4A-9111-190BFC60E606}"/>
              </a:ext>
            </a:extLst>
          </p:cNvPr>
          <p:cNvSpPr/>
          <p:nvPr/>
        </p:nvSpPr>
        <p:spPr>
          <a:xfrm>
            <a:off x="4364736" y="2170176"/>
            <a:ext cx="3255264" cy="1060704"/>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QA" sz="2800" dirty="0">
                <a:solidFill>
                  <a:schemeClr val="tx1"/>
                </a:solidFill>
              </a:rPr>
              <a:t>Introduction</a:t>
            </a:r>
          </a:p>
        </p:txBody>
      </p:sp>
      <p:sp>
        <p:nvSpPr>
          <p:cNvPr id="5" name="Rounded Rectangle 4">
            <a:extLst>
              <a:ext uri="{FF2B5EF4-FFF2-40B4-BE49-F238E27FC236}">
                <a16:creationId xmlns:a16="http://schemas.microsoft.com/office/drawing/2014/main" id="{FA1C1EC5-355B-7343-B6A0-2C304FF2E20F}"/>
              </a:ext>
            </a:extLst>
          </p:cNvPr>
          <p:cNvSpPr/>
          <p:nvPr/>
        </p:nvSpPr>
        <p:spPr>
          <a:xfrm>
            <a:off x="1219200" y="4001294"/>
            <a:ext cx="2548128" cy="1085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QA" sz="2400" dirty="0"/>
              <a:t>What is AI?</a:t>
            </a:r>
          </a:p>
        </p:txBody>
      </p:sp>
      <p:sp>
        <p:nvSpPr>
          <p:cNvPr id="6" name="Rounded Rectangle 5">
            <a:extLst>
              <a:ext uri="{FF2B5EF4-FFF2-40B4-BE49-F238E27FC236}">
                <a16:creationId xmlns:a16="http://schemas.microsoft.com/office/drawing/2014/main" id="{A99CD192-1D02-654F-AD75-A681B6ABA6D2}"/>
              </a:ext>
            </a:extLst>
          </p:cNvPr>
          <p:cNvSpPr/>
          <p:nvPr/>
        </p:nvSpPr>
        <p:spPr>
          <a:xfrm>
            <a:off x="4718304" y="4001294"/>
            <a:ext cx="2548128" cy="1085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Administrivia</a:t>
            </a:r>
            <a:endParaRPr lang="en-QA" sz="2800" dirty="0"/>
          </a:p>
        </p:txBody>
      </p:sp>
      <p:sp>
        <p:nvSpPr>
          <p:cNvPr id="7" name="Rounded Rectangle 6">
            <a:extLst>
              <a:ext uri="{FF2B5EF4-FFF2-40B4-BE49-F238E27FC236}">
                <a16:creationId xmlns:a16="http://schemas.microsoft.com/office/drawing/2014/main" id="{B0E6792B-C510-7848-BAD6-ABF165D2C69A}"/>
              </a:ext>
            </a:extLst>
          </p:cNvPr>
          <p:cNvSpPr/>
          <p:nvPr/>
        </p:nvSpPr>
        <p:spPr>
          <a:xfrm>
            <a:off x="8217408" y="4001294"/>
            <a:ext cx="2548128" cy="1085088"/>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AI Applications in Medicine</a:t>
            </a:r>
            <a:endParaRPr lang="en-QA" sz="2800" dirty="0"/>
          </a:p>
        </p:txBody>
      </p:sp>
      <p:cxnSp>
        <p:nvCxnSpPr>
          <p:cNvPr id="9" name="Straight Arrow Connector 8">
            <a:extLst>
              <a:ext uri="{FF2B5EF4-FFF2-40B4-BE49-F238E27FC236}">
                <a16:creationId xmlns:a16="http://schemas.microsoft.com/office/drawing/2014/main" id="{98CFD953-33F4-4243-9A84-BC6E7211F87D}"/>
              </a:ext>
            </a:extLst>
          </p:cNvPr>
          <p:cNvCxnSpPr>
            <a:stCxn id="4" idx="2"/>
            <a:endCxn id="5" idx="0"/>
          </p:cNvCxnSpPr>
          <p:nvPr/>
        </p:nvCxnSpPr>
        <p:spPr>
          <a:xfrm flipH="1">
            <a:off x="2493264" y="3230880"/>
            <a:ext cx="3499104" cy="770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DDF7352-B5EC-BA4F-B914-FFA1EEE21CFF}"/>
              </a:ext>
            </a:extLst>
          </p:cNvPr>
          <p:cNvCxnSpPr>
            <a:endCxn id="6" idx="0"/>
          </p:cNvCxnSpPr>
          <p:nvPr/>
        </p:nvCxnSpPr>
        <p:spPr>
          <a:xfrm>
            <a:off x="5992368" y="3230880"/>
            <a:ext cx="0" cy="770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29574AC-AFDF-BA40-BC66-3A3E718E58D5}"/>
              </a:ext>
            </a:extLst>
          </p:cNvPr>
          <p:cNvCxnSpPr>
            <a:stCxn id="4" idx="2"/>
            <a:endCxn id="7" idx="0"/>
          </p:cNvCxnSpPr>
          <p:nvPr/>
        </p:nvCxnSpPr>
        <p:spPr>
          <a:xfrm>
            <a:off x="5992368" y="3230880"/>
            <a:ext cx="3499104" cy="770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Striped Right Arrow 13">
            <a:extLst>
              <a:ext uri="{FF2B5EF4-FFF2-40B4-BE49-F238E27FC236}">
                <a16:creationId xmlns:a16="http://schemas.microsoft.com/office/drawing/2014/main" id="{18D42C83-97D7-1E4E-9CDE-C4F75910AEE4}"/>
              </a:ext>
            </a:extLst>
          </p:cNvPr>
          <p:cNvSpPr/>
          <p:nvPr/>
        </p:nvSpPr>
        <p:spPr>
          <a:xfrm rot="16200000">
            <a:off x="9206595" y="5267166"/>
            <a:ext cx="569754" cy="54864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QA"/>
          </a:p>
        </p:txBody>
      </p:sp>
    </p:spTree>
    <p:extLst>
      <p:ext uri="{BB962C8B-B14F-4D97-AF65-F5344CB8AC3E}">
        <p14:creationId xmlns:p14="http://schemas.microsoft.com/office/powerpoint/2010/main" val="150991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Some Applications of AI in Medicine</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1112500" cy="4351338"/>
          </a:xfrm>
        </p:spPr>
        <p:txBody>
          <a:bodyPr/>
          <a:lstStyle/>
          <a:p>
            <a:pPr marL="514350" indent="-514350">
              <a:buFont typeface="+mj-lt"/>
              <a:buAutoNum type="arabicPeriod"/>
            </a:pPr>
            <a:r>
              <a:rPr lang="en-US" dirty="0">
                <a:solidFill>
                  <a:schemeClr val="bg1">
                    <a:lumMod val="85000"/>
                  </a:schemeClr>
                </a:solidFill>
              </a:rPr>
              <a:t>Diagnosing diabetic eye disease using deep learning [1]</a:t>
            </a:r>
          </a:p>
          <a:p>
            <a:pPr marL="514350" indent="-514350">
              <a:buFont typeface="+mj-lt"/>
              <a:buAutoNum type="arabicPeriod"/>
            </a:pPr>
            <a:r>
              <a:rPr lang="en-US" dirty="0"/>
              <a:t>Detecting anemia from retinal fundus images using deep learning [2]</a:t>
            </a:r>
          </a:p>
          <a:p>
            <a:pPr marL="514350" indent="-514350">
              <a:buFont typeface="+mj-lt"/>
              <a:buAutoNum type="arabicPeriod"/>
            </a:pPr>
            <a:r>
              <a:rPr lang="en-US" dirty="0">
                <a:solidFill>
                  <a:schemeClr val="bg1">
                    <a:lumMod val="85000"/>
                  </a:schemeClr>
                </a:solidFill>
              </a:rPr>
              <a:t>Predicting cardiovascular risk factors from retinal fundus photographs using deep learning [3]</a:t>
            </a:r>
          </a:p>
          <a:p>
            <a:pPr marL="514350" indent="-514350">
              <a:buFont typeface="+mj-lt"/>
              <a:buAutoNum type="arabicPeriod"/>
            </a:pPr>
            <a:r>
              <a:rPr lang="en-US" dirty="0">
                <a:solidFill>
                  <a:schemeClr val="bg1">
                    <a:lumMod val="85000"/>
                  </a:schemeClr>
                </a:solidFill>
              </a:rPr>
              <a:t>Extracting symptoms and their status from clinical conversations using recurrent neural networks [4]</a:t>
            </a:r>
          </a:p>
          <a:p>
            <a:pPr marL="514350" indent="-514350">
              <a:buFont typeface="+mj-lt"/>
              <a:buAutoNum type="arabicPeriod"/>
            </a:pPr>
            <a:r>
              <a:rPr lang="en-US" dirty="0">
                <a:solidFill>
                  <a:schemeClr val="bg1">
                    <a:lumMod val="85000"/>
                  </a:schemeClr>
                </a:solidFill>
              </a:rPr>
              <a:t>Performing differential diagnosis using probabilistic graphical models [5]</a:t>
            </a:r>
          </a:p>
          <a:p>
            <a:pPr marL="514350" indent="-514350">
              <a:buFont typeface="+mj-lt"/>
              <a:buAutoNum type="arabicPeriod"/>
            </a:pPr>
            <a:r>
              <a:rPr lang="en-QA" dirty="0">
                <a:solidFill>
                  <a:schemeClr val="bg1">
                    <a:lumMod val="85000"/>
                  </a:schemeClr>
                </a:solidFill>
              </a:rPr>
              <a:t>Predicting osteoarthritis using machine learning [6]</a:t>
            </a:r>
            <a:endParaRPr lang="en-US" dirty="0">
              <a:solidFill>
                <a:schemeClr val="bg1">
                  <a:lumMod val="85000"/>
                </a:schemeClr>
              </a:solidFill>
            </a:endParaRPr>
          </a:p>
          <a:p>
            <a:endParaRPr lang="en-US" dirty="0"/>
          </a:p>
          <a:p>
            <a:endParaRPr lang="en-QA" dirty="0"/>
          </a:p>
        </p:txBody>
      </p:sp>
      <p:sp>
        <p:nvSpPr>
          <p:cNvPr id="4" name="TextBox 3">
            <a:extLst>
              <a:ext uri="{FF2B5EF4-FFF2-40B4-BE49-F238E27FC236}">
                <a16:creationId xmlns:a16="http://schemas.microsoft.com/office/drawing/2014/main" id="{F3669B55-68B7-974E-A8A6-EDC2A551664F}"/>
              </a:ext>
            </a:extLst>
          </p:cNvPr>
          <p:cNvSpPr txBox="1"/>
          <p:nvPr/>
        </p:nvSpPr>
        <p:spPr>
          <a:xfrm>
            <a:off x="9362303" y="1765465"/>
            <a:ext cx="599844" cy="584775"/>
          </a:xfrm>
          <a:prstGeom prst="rect">
            <a:avLst/>
          </a:prstGeom>
          <a:noFill/>
        </p:spPr>
        <p:txBody>
          <a:bodyPr wrap="none" rtlCol="0">
            <a:spAutoFit/>
          </a:bodyPr>
          <a:lstStyle/>
          <a:p>
            <a:pPr marL="285750" indent="-285750">
              <a:buFont typeface="Wingdings" pitchFamily="2" charset="2"/>
              <a:buChar char="ü"/>
            </a:pPr>
            <a:r>
              <a:rPr lang="en-QA" sz="3200" dirty="0"/>
              <a:t> </a:t>
            </a:r>
          </a:p>
        </p:txBody>
      </p:sp>
    </p:spTree>
    <p:extLst>
      <p:ext uri="{BB962C8B-B14F-4D97-AF65-F5344CB8AC3E}">
        <p14:creationId xmlns:p14="http://schemas.microsoft.com/office/powerpoint/2010/main" val="133261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Anemia is a public health problem impacting an estimated 1.62 billion people and inducing far-reaching consequences on productivity and quality-of-life</a:t>
            </a:r>
          </a:p>
          <a:p>
            <a:endParaRPr lang="en-US" dirty="0"/>
          </a:p>
          <a:p>
            <a:r>
              <a:rPr lang="en-US" dirty="0"/>
              <a:t>Anemia is usually correctable; </a:t>
            </a:r>
            <a:br>
              <a:rPr lang="en-US" dirty="0"/>
            </a:br>
            <a:r>
              <a:rPr lang="en-US" dirty="0"/>
              <a:t>hence, timely detection and </a:t>
            </a:r>
            <a:br>
              <a:rPr lang="en-US" dirty="0"/>
            </a:br>
            <a:r>
              <a:rPr lang="en-US" dirty="0"/>
              <a:t>intervention are key!</a:t>
            </a:r>
            <a:endParaRPr lang="en-QA" dirty="0"/>
          </a:p>
        </p:txBody>
      </p:sp>
      <p:pic>
        <p:nvPicPr>
          <p:cNvPr id="32770" name="Picture 2" descr="Anemia Overview - Harvard Health">
            <a:extLst>
              <a:ext uri="{FF2B5EF4-FFF2-40B4-BE49-F238E27FC236}">
                <a16:creationId xmlns:a16="http://schemas.microsoft.com/office/drawing/2014/main" id="{C61155FD-0BB8-5641-9B0D-B118B92FF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232" y="3145536"/>
            <a:ext cx="5303520" cy="2921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117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most reliable indicator of anemia is hemoglobin concentration (Hb), which is measured using a venous or capillary blood sample</a:t>
            </a:r>
          </a:p>
          <a:p>
            <a:endParaRPr lang="en-US" dirty="0"/>
          </a:p>
          <a:p>
            <a:r>
              <a:rPr lang="en-US" dirty="0"/>
              <a:t>This is invasive &amp; painful and can cause infection in patients &amp; healthcare workers, let alone that it generates biohazardous waste</a:t>
            </a:r>
          </a:p>
          <a:p>
            <a:pPr marL="0" indent="0">
              <a:buNone/>
            </a:pPr>
            <a:endParaRPr lang="en-US" dirty="0"/>
          </a:p>
          <a:p>
            <a:r>
              <a:rPr lang="en-US" dirty="0"/>
              <a:t>Noninvasive procedures are currently available or under exploration, but they are less accurate than the gold standard and represent trade-offs between invasiveness, time, cost and accuracy</a:t>
            </a:r>
            <a:endParaRPr lang="en-QA" dirty="0"/>
          </a:p>
        </p:txBody>
      </p:sp>
    </p:spTree>
    <p:extLst>
      <p:ext uri="{BB962C8B-B14F-4D97-AF65-F5344CB8AC3E}">
        <p14:creationId xmlns:p14="http://schemas.microsoft.com/office/powerpoint/2010/main" val="31012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Interestingly, anemia of sufficient severity has been known to manifest characteristic signs in the fundus of the eye</a:t>
            </a:r>
          </a:p>
          <a:p>
            <a:pPr lvl="1"/>
            <a:r>
              <a:rPr lang="en-US" dirty="0"/>
              <a:t>E.g., Retinopathy is observed in 28.3% of patients with anemia and/or thrombocytopenia, and low Hb was associated with the presence of retinopathy</a:t>
            </a:r>
          </a:p>
          <a:p>
            <a:pPr lvl="1"/>
            <a:endParaRPr lang="en-US" dirty="0"/>
          </a:p>
          <a:p>
            <a:r>
              <a:rPr lang="en-US" dirty="0"/>
              <a:t>The low prevalence of retinopathy among patients with anemia limits its potential sensitivity as a stand-alone diagnostic feature</a:t>
            </a:r>
          </a:p>
          <a:p>
            <a:pPr lvl="1"/>
            <a:r>
              <a:rPr lang="en-US" dirty="0"/>
              <a:t>Hence, fundus photographs have not been used to either detect anemia or quantify more precise Hb levels</a:t>
            </a:r>
            <a:endParaRPr lang="en-QA" dirty="0"/>
          </a:p>
        </p:txBody>
      </p:sp>
    </p:spTree>
    <p:extLst>
      <p:ext uri="{BB962C8B-B14F-4D97-AF65-F5344CB8AC3E}">
        <p14:creationId xmlns:p14="http://schemas.microsoft.com/office/powerpoint/2010/main" val="323274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Google showed that Hb can be quantified and anemia can be detected using fundus photographs and deep learning</a:t>
            </a:r>
          </a:p>
          <a:p>
            <a:endParaRPr lang="en-US" dirty="0"/>
          </a:p>
          <a:p>
            <a:r>
              <a:rPr lang="en-US" dirty="0"/>
              <a:t>They conducted a study on data from the UK Biobank with a total of 114,205 fundus images from 57,163 study participants</a:t>
            </a:r>
          </a:p>
          <a:p>
            <a:pPr lvl="1"/>
            <a:r>
              <a:rPr lang="en-US" dirty="0"/>
              <a:t>Among all the participants, 3.7% had anemia, with Hb ranging from 6.4 g dl</a:t>
            </a:r>
            <a:r>
              <a:rPr lang="en-US" baseline="30000" dirty="0"/>
              <a:t>–1 </a:t>
            </a:r>
            <a:r>
              <a:rPr lang="en-US" dirty="0"/>
              <a:t>to 19.6 g dl</a:t>
            </a:r>
            <a:r>
              <a:rPr lang="en-US" baseline="30000" dirty="0"/>
              <a:t>–1</a:t>
            </a:r>
          </a:p>
          <a:p>
            <a:pPr lvl="1"/>
            <a:r>
              <a:rPr lang="en-US" dirty="0"/>
              <a:t>Metadata such as demographics, sex, and age were considered</a:t>
            </a:r>
          </a:p>
          <a:p>
            <a:endParaRPr lang="en-US" dirty="0"/>
          </a:p>
          <a:p>
            <a:endParaRPr lang="en-US" dirty="0"/>
          </a:p>
          <a:p>
            <a:endParaRPr lang="en-QA" dirty="0"/>
          </a:p>
        </p:txBody>
      </p:sp>
    </p:spTree>
    <p:extLst>
      <p:ext uri="{BB962C8B-B14F-4D97-AF65-F5344CB8AC3E}">
        <p14:creationId xmlns:p14="http://schemas.microsoft.com/office/powerpoint/2010/main" val="14758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To this end, they developed 3 machine learning models:</a:t>
            </a:r>
          </a:p>
          <a:p>
            <a:pPr marL="914400" lvl="1" indent="-457200">
              <a:buFont typeface="+mj-lt"/>
              <a:buAutoNum type="arabicPeriod"/>
            </a:pPr>
            <a:r>
              <a:rPr lang="en-US" dirty="0"/>
              <a:t>A </a:t>
            </a:r>
            <a:r>
              <a:rPr lang="en-US" i="1" dirty="0">
                <a:solidFill>
                  <a:srgbClr val="C00000"/>
                </a:solidFill>
              </a:rPr>
              <a:t>metadata-only</a:t>
            </a:r>
            <a:r>
              <a:rPr lang="en-US" dirty="0"/>
              <a:t> (linear regression– </a:t>
            </a:r>
            <a:r>
              <a:rPr lang="en-US" i="1" dirty="0"/>
              <a:t>will be discussed later in the semester</a:t>
            </a:r>
            <a:r>
              <a:rPr lang="en-US" dirty="0"/>
              <a:t>) model to ensure that their predictors were not solely predicting Hb measurements based on age and sex</a:t>
            </a:r>
          </a:p>
          <a:p>
            <a:pPr marL="514350" indent="-514350">
              <a:buFont typeface="+mj-lt"/>
              <a:buAutoNum type="arabicPeriod"/>
            </a:pPr>
            <a:endParaRPr lang="en-US" sz="2400" dirty="0"/>
          </a:p>
          <a:p>
            <a:pPr marL="914400" lvl="1" indent="-457200">
              <a:buFont typeface="+mj-lt"/>
              <a:buAutoNum type="arabicPeriod"/>
            </a:pPr>
            <a:r>
              <a:rPr lang="en-US" dirty="0"/>
              <a:t>A </a:t>
            </a:r>
            <a:r>
              <a:rPr lang="en-US" i="1" dirty="0">
                <a:solidFill>
                  <a:srgbClr val="92D050"/>
                </a:solidFill>
              </a:rPr>
              <a:t>fundus-only</a:t>
            </a:r>
            <a:r>
              <a:rPr lang="en-US" dirty="0"/>
              <a:t> deep learning model, which uses fundus images</a:t>
            </a:r>
          </a:p>
          <a:p>
            <a:pPr marL="914400" lvl="1" indent="-457200">
              <a:buFont typeface="+mj-lt"/>
              <a:buAutoNum type="arabicPeriod"/>
            </a:pPr>
            <a:endParaRPr lang="en-US" dirty="0"/>
          </a:p>
          <a:p>
            <a:pPr marL="914400" lvl="1" indent="-457200">
              <a:buFont typeface="+mj-lt"/>
              <a:buAutoNum type="arabicPeriod"/>
            </a:pPr>
            <a:r>
              <a:rPr lang="en-US" dirty="0"/>
              <a:t>A </a:t>
            </a:r>
            <a:r>
              <a:rPr lang="en-US" i="1" dirty="0">
                <a:solidFill>
                  <a:srgbClr val="00B0F0"/>
                </a:solidFill>
              </a:rPr>
              <a:t>combined model</a:t>
            </a:r>
            <a:r>
              <a:rPr lang="en-US" dirty="0"/>
              <a:t>, which uses both metadata and fundus images</a:t>
            </a:r>
          </a:p>
          <a:p>
            <a:pPr lvl="1"/>
            <a:endParaRPr lang="en-US" dirty="0"/>
          </a:p>
          <a:p>
            <a:endParaRPr lang="en-US" dirty="0"/>
          </a:p>
        </p:txBody>
      </p:sp>
    </p:spTree>
    <p:extLst>
      <p:ext uri="{BB962C8B-B14F-4D97-AF65-F5344CB8AC3E}">
        <p14:creationId xmlns:p14="http://schemas.microsoft.com/office/powerpoint/2010/main" val="22921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5" name="Content Placeholder 4">
            <a:extLst>
              <a:ext uri="{FF2B5EF4-FFF2-40B4-BE49-F238E27FC236}">
                <a16:creationId xmlns:a16="http://schemas.microsoft.com/office/drawing/2014/main" id="{1819599E-B435-FD4D-82D8-279AACEB3419}"/>
              </a:ext>
            </a:extLst>
          </p:cNvPr>
          <p:cNvSpPr>
            <a:spLocks noGrp="1"/>
          </p:cNvSpPr>
          <p:nvPr>
            <p:ph idx="1"/>
          </p:nvPr>
        </p:nvSpPr>
        <p:spPr/>
        <p:txBody>
          <a:bodyPr>
            <a:normAutofit/>
          </a:bodyPr>
          <a:lstStyle/>
          <a:p>
            <a:r>
              <a:rPr lang="en-QA" dirty="0"/>
              <a:t>Results of the </a:t>
            </a:r>
            <a:r>
              <a:rPr lang="en-QA" dirty="0">
                <a:solidFill>
                  <a:srgbClr val="92D050"/>
                </a:solidFill>
              </a:rPr>
              <a:t>fundus-only</a:t>
            </a:r>
            <a:r>
              <a:rPr lang="en-QA" dirty="0"/>
              <a:t> model:</a:t>
            </a:r>
          </a:p>
          <a:p>
            <a:pPr lvl="1"/>
            <a:r>
              <a:rPr lang="en-GB" dirty="0"/>
              <a:t>R</a:t>
            </a:r>
            <a:r>
              <a:rPr lang="en-US" dirty="0"/>
              <a:t>ed and white areas represent </a:t>
            </a:r>
            <a:br>
              <a:rPr lang="en-US" dirty="0"/>
            </a:br>
            <a:r>
              <a:rPr lang="en-US" dirty="0"/>
              <a:t>regions the model was positively </a:t>
            </a:r>
            <a:br>
              <a:rPr lang="en-US" dirty="0"/>
            </a:br>
            <a:r>
              <a:rPr lang="en-US" dirty="0"/>
              <a:t>influenced by</a:t>
            </a:r>
          </a:p>
          <a:p>
            <a:pPr lvl="1"/>
            <a:r>
              <a:rPr lang="en-US" dirty="0"/>
              <a:t>Red indicates a stronger </a:t>
            </a:r>
            <a:br>
              <a:rPr lang="en-US" dirty="0"/>
            </a:br>
            <a:r>
              <a:rPr lang="en-US" dirty="0"/>
              <a:t>contribution than white</a:t>
            </a:r>
          </a:p>
          <a:p>
            <a:pPr lvl="1"/>
            <a:r>
              <a:rPr lang="en-US" dirty="0"/>
              <a:t>Blue regions have little to no </a:t>
            </a:r>
            <a:br>
              <a:rPr lang="en-US" dirty="0"/>
            </a:br>
            <a:r>
              <a:rPr lang="en-US" dirty="0"/>
              <a:t>contribution towards the prediction</a:t>
            </a:r>
          </a:p>
          <a:p>
            <a:pPr lvl="1"/>
            <a:endParaRPr lang="en-US" dirty="0"/>
          </a:p>
          <a:p>
            <a:r>
              <a:rPr lang="en-US" dirty="0"/>
              <a:t>The model correctly predicts </a:t>
            </a:r>
            <a:br>
              <a:rPr lang="en-US" dirty="0"/>
            </a:br>
            <a:r>
              <a:rPr lang="en-US" dirty="0"/>
              <a:t>moderate anemia in each case</a:t>
            </a:r>
          </a:p>
          <a:p>
            <a:endParaRPr lang="en-QA" dirty="0"/>
          </a:p>
        </p:txBody>
      </p:sp>
      <p:pic>
        <p:nvPicPr>
          <p:cNvPr id="6" name="Picture 5">
            <a:extLst>
              <a:ext uri="{FF2B5EF4-FFF2-40B4-BE49-F238E27FC236}">
                <a16:creationId xmlns:a16="http://schemas.microsoft.com/office/drawing/2014/main" id="{54FDF3E9-4B89-5149-9C3A-7A69C6D9B65A}"/>
              </a:ext>
            </a:extLst>
          </p:cNvPr>
          <p:cNvPicPr>
            <a:picLocks noChangeAspect="1"/>
          </p:cNvPicPr>
          <p:nvPr/>
        </p:nvPicPr>
        <p:blipFill>
          <a:blip r:embed="rId3"/>
          <a:stretch>
            <a:fillRect/>
          </a:stretch>
        </p:blipFill>
        <p:spPr>
          <a:xfrm>
            <a:off x="6096000" y="1803019"/>
            <a:ext cx="5257800" cy="4667250"/>
          </a:xfrm>
          <a:prstGeom prst="rect">
            <a:avLst/>
          </a:prstGeom>
        </p:spPr>
      </p:pic>
    </p:spTree>
    <p:extLst>
      <p:ext uri="{BB962C8B-B14F-4D97-AF65-F5344CB8AC3E}">
        <p14:creationId xmlns:p14="http://schemas.microsoft.com/office/powerpoint/2010/main" val="251212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2463800" y="5807631"/>
            <a:ext cx="920445" cy="369332"/>
          </a:xfrm>
          <a:prstGeom prst="rect">
            <a:avLst/>
          </a:prstGeom>
          <a:noFill/>
        </p:spPr>
        <p:txBody>
          <a:bodyPr wrap="none" rtlCol="0">
            <a:spAutoFit/>
          </a:bodyPr>
          <a:lstStyle/>
          <a:p>
            <a:r>
              <a:rPr lang="en-QA" b="1" dirty="0">
                <a:solidFill>
                  <a:srgbClr val="C00000"/>
                </a:solidFill>
              </a:rPr>
              <a:t>Anemia</a:t>
            </a:r>
          </a:p>
        </p:txBody>
      </p:sp>
      <p:sp>
        <p:nvSpPr>
          <p:cNvPr id="9" name="TextBox 8">
            <a:extLst>
              <a:ext uri="{FF2B5EF4-FFF2-40B4-BE49-F238E27FC236}">
                <a16:creationId xmlns:a16="http://schemas.microsoft.com/office/drawing/2014/main" id="{7F5EC132-4EBD-604F-A7F8-E333425A5B42}"/>
              </a:ext>
            </a:extLst>
          </p:cNvPr>
          <p:cNvSpPr txBox="1"/>
          <p:nvPr/>
        </p:nvSpPr>
        <p:spPr>
          <a:xfrm>
            <a:off x="2299492" y="3293309"/>
            <a:ext cx="1249060" cy="369332"/>
          </a:xfrm>
          <a:prstGeom prst="rect">
            <a:avLst/>
          </a:prstGeom>
          <a:noFill/>
        </p:spPr>
        <p:txBody>
          <a:bodyPr wrap="none" rtlCol="0">
            <a:spAutoFit/>
          </a:bodyPr>
          <a:lstStyle/>
          <a:p>
            <a:r>
              <a:rPr lang="en-QA" b="1" dirty="0">
                <a:solidFill>
                  <a:srgbClr val="00B050"/>
                </a:solidFill>
              </a:rPr>
              <a:t>No Anemia</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31" name="TextBox 30">
            <a:extLst>
              <a:ext uri="{FF2B5EF4-FFF2-40B4-BE49-F238E27FC236}">
                <a16:creationId xmlns:a16="http://schemas.microsoft.com/office/drawing/2014/main" id="{0C24267E-202A-574B-B47D-B7AD8B55DC42}"/>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33" name="Curved Connector 32">
            <a:extLst>
              <a:ext uri="{FF2B5EF4-FFF2-40B4-BE49-F238E27FC236}">
                <a16:creationId xmlns:a16="http://schemas.microsoft.com/office/drawing/2014/main" id="{20BEF7C5-5932-3146-BD76-94DE24EC3A53}"/>
              </a:ext>
            </a:extLst>
          </p:cNvPr>
          <p:cNvCxnSpPr>
            <a:stCxn id="17" idx="6"/>
          </p:cNvCxnSpPr>
          <p:nvPr/>
        </p:nvCxnSpPr>
        <p:spPr>
          <a:xfrm>
            <a:off x="8234850" y="3564057"/>
            <a:ext cx="1061550" cy="436443"/>
          </a:xfrm>
          <a:prstGeom prst="curvedConnector3">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3AFFE6-800D-8C4B-99E4-E5B2EF4A5AB1}"/>
              </a:ext>
            </a:extLst>
          </p:cNvPr>
          <p:cNvSpPr txBox="1"/>
          <p:nvPr/>
        </p:nvSpPr>
        <p:spPr>
          <a:xfrm>
            <a:off x="9371938" y="3662641"/>
            <a:ext cx="2451761" cy="707886"/>
          </a:xfrm>
          <a:prstGeom prst="rect">
            <a:avLst/>
          </a:prstGeom>
          <a:noFill/>
        </p:spPr>
        <p:txBody>
          <a:bodyPr wrap="none" rtlCol="0">
            <a:spAutoFit/>
          </a:bodyPr>
          <a:lstStyle/>
          <a:p>
            <a:r>
              <a:rPr lang="en-QA" sz="2000" dirty="0"/>
              <a:t>Each circle repres</a:t>
            </a:r>
            <a:r>
              <a:rPr lang="en-US" sz="2000" dirty="0"/>
              <a:t>e</a:t>
            </a:r>
            <a:r>
              <a:rPr lang="en-QA" sz="2000" dirty="0"/>
              <a:t>nts</a:t>
            </a:r>
            <a:br>
              <a:rPr lang="en-QA" sz="2000" dirty="0"/>
            </a:br>
            <a:r>
              <a:rPr lang="en-QA" sz="2000" dirty="0"/>
              <a:t>a person</a:t>
            </a:r>
          </a:p>
        </p:txBody>
      </p:sp>
      <p:cxnSp>
        <p:nvCxnSpPr>
          <p:cNvPr id="36" name="Curved Connector 35">
            <a:extLst>
              <a:ext uri="{FF2B5EF4-FFF2-40B4-BE49-F238E27FC236}">
                <a16:creationId xmlns:a16="http://schemas.microsoft.com/office/drawing/2014/main" id="{12A04F41-04D9-2448-A268-4B784255E51A}"/>
              </a:ext>
            </a:extLst>
          </p:cNvPr>
          <p:cNvCxnSpPr>
            <a:stCxn id="13" idx="7"/>
          </p:cNvCxnSpPr>
          <p:nvPr/>
        </p:nvCxnSpPr>
        <p:spPr>
          <a:xfrm rot="5400000" flipH="1" flipV="1">
            <a:off x="6754282" y="3445491"/>
            <a:ext cx="1987108" cy="3097127"/>
          </a:xfrm>
          <a:prstGeom prst="curvedConnector2">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1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2463800" y="5807631"/>
            <a:ext cx="920445" cy="369332"/>
          </a:xfrm>
          <a:prstGeom prst="rect">
            <a:avLst/>
          </a:prstGeom>
          <a:noFill/>
        </p:spPr>
        <p:txBody>
          <a:bodyPr wrap="none" rtlCol="0">
            <a:spAutoFit/>
          </a:bodyPr>
          <a:lstStyle/>
          <a:p>
            <a:r>
              <a:rPr lang="en-QA" b="1" dirty="0">
                <a:solidFill>
                  <a:srgbClr val="C00000"/>
                </a:solidFill>
              </a:rPr>
              <a:t>Anemia</a:t>
            </a:r>
          </a:p>
        </p:txBody>
      </p:sp>
      <p:sp>
        <p:nvSpPr>
          <p:cNvPr id="9" name="TextBox 8">
            <a:extLst>
              <a:ext uri="{FF2B5EF4-FFF2-40B4-BE49-F238E27FC236}">
                <a16:creationId xmlns:a16="http://schemas.microsoft.com/office/drawing/2014/main" id="{7F5EC132-4EBD-604F-A7F8-E333425A5B42}"/>
              </a:ext>
            </a:extLst>
          </p:cNvPr>
          <p:cNvSpPr txBox="1"/>
          <p:nvPr/>
        </p:nvSpPr>
        <p:spPr>
          <a:xfrm>
            <a:off x="2299492" y="3293309"/>
            <a:ext cx="1249060" cy="369332"/>
          </a:xfrm>
          <a:prstGeom prst="rect">
            <a:avLst/>
          </a:prstGeom>
          <a:noFill/>
        </p:spPr>
        <p:txBody>
          <a:bodyPr wrap="none" rtlCol="0">
            <a:spAutoFit/>
          </a:bodyPr>
          <a:lstStyle/>
          <a:p>
            <a:r>
              <a:rPr lang="en-QA" b="1" dirty="0">
                <a:solidFill>
                  <a:srgbClr val="00B050"/>
                </a:solidFill>
              </a:rPr>
              <a:t>No Anemia</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19" name="Curved Connector 18">
            <a:extLst>
              <a:ext uri="{FF2B5EF4-FFF2-40B4-BE49-F238E27FC236}">
                <a16:creationId xmlns:a16="http://schemas.microsoft.com/office/drawing/2014/main" id="{7B3ECF1B-974E-5442-9A0E-5C7A4A43CFD7}"/>
              </a:ext>
            </a:extLst>
          </p:cNvPr>
          <p:cNvCxnSpPr>
            <a:cxnSpLocks/>
          </p:cNvCxnSpPr>
          <p:nvPr/>
        </p:nvCxnSpPr>
        <p:spPr>
          <a:xfrm>
            <a:off x="8690524" y="3544094"/>
            <a:ext cx="466176" cy="332025"/>
          </a:xfrm>
          <a:prstGeom prst="curvedConnector3">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1E829451-667D-5846-83CB-09B937A9CDA4}"/>
              </a:ext>
            </a:extLst>
          </p:cNvPr>
          <p:cNvSpPr txBox="1"/>
          <p:nvPr/>
        </p:nvSpPr>
        <p:spPr>
          <a:xfrm>
            <a:off x="9140780" y="3368287"/>
            <a:ext cx="3051220" cy="1015663"/>
          </a:xfrm>
          <a:prstGeom prst="rect">
            <a:avLst/>
          </a:prstGeom>
          <a:noFill/>
        </p:spPr>
        <p:txBody>
          <a:bodyPr wrap="none" rtlCol="0">
            <a:spAutoFit/>
          </a:bodyPr>
          <a:lstStyle/>
          <a:p>
            <a:r>
              <a:rPr lang="en-QA" sz="2000" dirty="0"/>
              <a:t>A </a:t>
            </a:r>
            <a:r>
              <a:rPr lang="en-QA" sz="2000" b="1" dirty="0"/>
              <a:t>logistic regression </a:t>
            </a:r>
            <a:r>
              <a:rPr lang="en-QA" sz="2000" dirty="0"/>
              <a:t>curve</a:t>
            </a:r>
          </a:p>
          <a:p>
            <a:r>
              <a:rPr lang="en-QA" sz="2000" dirty="0"/>
              <a:t>(</a:t>
            </a:r>
            <a:r>
              <a:rPr lang="en-QA" sz="2000" i="1" dirty="0"/>
              <a:t>will be covered later in the </a:t>
            </a:r>
            <a:br>
              <a:rPr lang="en-QA" sz="2000" i="1" dirty="0"/>
            </a:br>
            <a:r>
              <a:rPr lang="en-QA" sz="2000" i="1" dirty="0"/>
              <a:t>semester</a:t>
            </a:r>
            <a:r>
              <a:rPr lang="en-QA" sz="2000" dirty="0"/>
              <a:t>)</a:t>
            </a:r>
          </a:p>
        </p:txBody>
      </p:sp>
      <p:sp>
        <p:nvSpPr>
          <p:cNvPr id="22" name="TextBox 21">
            <a:extLst>
              <a:ext uri="{FF2B5EF4-FFF2-40B4-BE49-F238E27FC236}">
                <a16:creationId xmlns:a16="http://schemas.microsoft.com/office/drawing/2014/main" id="{EE253984-77C7-D543-9E3F-A078434E0F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1749457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3447482" cy="1631216"/>
          </a:xfrm>
          <a:prstGeom prst="rect">
            <a:avLst/>
          </a:prstGeom>
          <a:noFill/>
        </p:spPr>
        <p:txBody>
          <a:bodyPr wrap="none" rtlCol="0">
            <a:spAutoFit/>
          </a:bodyPr>
          <a:lstStyle/>
          <a:p>
            <a:r>
              <a:rPr lang="en-QA" sz="2000" dirty="0"/>
              <a:t>When we build a logistic </a:t>
            </a:r>
            <a:br>
              <a:rPr lang="en-QA" sz="2000" dirty="0"/>
            </a:br>
            <a:r>
              <a:rPr lang="en-QA" sz="2000" dirty="0"/>
              <a:t>regression model (or </a:t>
            </a:r>
            <a:r>
              <a:rPr lang="en-QA" sz="2000" i="1" dirty="0"/>
              <a:t>classifier</a:t>
            </a:r>
            <a:r>
              <a:rPr lang="en-QA" sz="2000" dirty="0"/>
              <a:t>)</a:t>
            </a:r>
            <a:br>
              <a:rPr lang="en-QA" sz="2000" dirty="0"/>
            </a:br>
            <a:r>
              <a:rPr lang="en-QA" sz="2000" dirty="0"/>
              <a:t>the y-axis is converted to</a:t>
            </a:r>
          </a:p>
          <a:p>
            <a:r>
              <a:rPr lang="en-US" sz="2000" dirty="0"/>
              <a:t>a p</a:t>
            </a:r>
            <a:r>
              <a:rPr lang="en-QA" sz="2000" dirty="0"/>
              <a:t>robability that indicates </a:t>
            </a:r>
            <a:br>
              <a:rPr lang="en-QA" sz="2000" dirty="0"/>
            </a:br>
            <a:r>
              <a:rPr lang="en-QA" sz="2000" dirty="0"/>
              <a:t>whether a person has anemia   </a:t>
            </a:r>
          </a:p>
        </p:txBody>
      </p:sp>
      <p:sp>
        <p:nvSpPr>
          <p:cNvPr id="22" name="TextBox 21">
            <a:extLst>
              <a:ext uri="{FF2B5EF4-FFF2-40B4-BE49-F238E27FC236}">
                <a16:creationId xmlns:a16="http://schemas.microsoft.com/office/drawing/2014/main" id="{88992F4C-6FCE-7649-B03D-74A1695361E4}"/>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157164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Some Applications of AI in Medicine</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1112500" cy="4351338"/>
          </a:xfrm>
        </p:spPr>
        <p:txBody>
          <a:bodyPr/>
          <a:lstStyle/>
          <a:p>
            <a:pPr marL="514350" indent="-514350">
              <a:buFont typeface="+mj-lt"/>
              <a:buAutoNum type="arabicPeriod"/>
            </a:pPr>
            <a:r>
              <a:rPr lang="en-US" dirty="0"/>
              <a:t>Diagnosing diabetic eye disease using deep learning [1]</a:t>
            </a:r>
          </a:p>
          <a:p>
            <a:pPr marL="514350" indent="-514350">
              <a:buFont typeface="+mj-lt"/>
              <a:buAutoNum type="arabicPeriod"/>
            </a:pPr>
            <a:r>
              <a:rPr lang="en-US" dirty="0"/>
              <a:t>Detecting anemia from retinal fundus images using deep learning [2]</a:t>
            </a:r>
          </a:p>
          <a:p>
            <a:pPr marL="514350" indent="-514350">
              <a:buFont typeface="+mj-lt"/>
              <a:buAutoNum type="arabicPeriod"/>
            </a:pPr>
            <a:r>
              <a:rPr lang="en-US" dirty="0"/>
              <a:t>Predicting cardiovascular risk factors from retinal fundus photographs using deep learning [3]</a:t>
            </a:r>
          </a:p>
          <a:p>
            <a:pPr marL="514350" indent="-514350">
              <a:buFont typeface="+mj-lt"/>
              <a:buAutoNum type="arabicPeriod"/>
            </a:pPr>
            <a:r>
              <a:rPr lang="en-US" dirty="0"/>
              <a:t>Extracting symptoms and their status from clinical conversations using recurrent neural networks [4]</a:t>
            </a:r>
          </a:p>
          <a:p>
            <a:pPr marL="514350" indent="-514350">
              <a:buFont typeface="+mj-lt"/>
              <a:buAutoNum type="arabicPeriod"/>
            </a:pPr>
            <a:r>
              <a:rPr lang="en-US" dirty="0"/>
              <a:t>Performing differential diagnosis using probabilistic graphical models [5]</a:t>
            </a:r>
          </a:p>
          <a:p>
            <a:pPr marL="514350" indent="-514350">
              <a:buFont typeface="+mj-lt"/>
              <a:buAutoNum type="arabicPeriod"/>
            </a:pPr>
            <a:r>
              <a:rPr lang="en-QA" dirty="0"/>
              <a:t>Predicting osteoarthritis using machine learning [6]</a:t>
            </a:r>
            <a:endParaRPr lang="en-US" dirty="0"/>
          </a:p>
          <a:p>
            <a:endParaRPr lang="en-US" dirty="0"/>
          </a:p>
          <a:p>
            <a:endParaRPr lang="en-QA" dirty="0"/>
          </a:p>
        </p:txBody>
      </p:sp>
    </p:spTree>
    <p:extLst>
      <p:ext uri="{BB962C8B-B14F-4D97-AF65-F5344CB8AC3E}">
        <p14:creationId xmlns:p14="http://schemas.microsoft.com/office/powerpoint/2010/main" val="1617345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799613" cy="1323439"/>
          </a:xfrm>
          <a:prstGeom prst="rect">
            <a:avLst/>
          </a:prstGeom>
          <a:noFill/>
        </p:spPr>
        <p:txBody>
          <a:bodyPr wrap="none" rtlCol="0">
            <a:spAutoFit/>
          </a:bodyPr>
          <a:lstStyle/>
          <a:p>
            <a:r>
              <a:rPr lang="en-GB" sz="2000" dirty="0"/>
              <a:t>But to do classification, </a:t>
            </a:r>
            <a:br>
              <a:rPr lang="en-GB" sz="2000" dirty="0"/>
            </a:br>
            <a:r>
              <a:rPr lang="en-GB" sz="2000" dirty="0"/>
              <a:t>we need to transform </a:t>
            </a:r>
            <a:br>
              <a:rPr lang="en-GB" sz="2000" dirty="0"/>
            </a:br>
            <a:r>
              <a:rPr lang="en-GB" sz="2000" dirty="0"/>
              <a:t>probabilities into classes </a:t>
            </a:r>
            <a:br>
              <a:rPr lang="en-GB" sz="2000" dirty="0"/>
            </a:br>
            <a:r>
              <a:rPr lang="en-GB" sz="2000" dirty="0"/>
              <a:t>(</a:t>
            </a:r>
            <a:r>
              <a:rPr lang="en-GB" sz="2000" b="1" dirty="0" err="1">
                <a:solidFill>
                  <a:srgbClr val="C00000"/>
                </a:solidFill>
              </a:rPr>
              <a:t>Anemia</a:t>
            </a:r>
            <a:r>
              <a:rPr lang="en-GB" sz="2000" dirty="0"/>
              <a:t> vs. </a:t>
            </a:r>
            <a:r>
              <a:rPr lang="en-GB" sz="2000" b="1" dirty="0">
                <a:solidFill>
                  <a:srgbClr val="00B050"/>
                </a:solidFill>
              </a:rPr>
              <a:t>No </a:t>
            </a:r>
            <a:r>
              <a:rPr lang="en-GB" sz="2000" b="1" dirty="0" err="1">
                <a:solidFill>
                  <a:srgbClr val="00B050"/>
                </a:solidFill>
              </a:rPr>
              <a:t>Anemia</a:t>
            </a:r>
            <a:r>
              <a:rPr lang="en-GB" sz="2000" dirty="0"/>
              <a:t>) </a:t>
            </a:r>
            <a:endParaRPr lang="en-QA" sz="2000" dirty="0"/>
          </a:p>
        </p:txBody>
      </p:sp>
      <p:sp>
        <p:nvSpPr>
          <p:cNvPr id="22" name="TextBox 21">
            <a:extLst>
              <a:ext uri="{FF2B5EF4-FFF2-40B4-BE49-F238E27FC236}">
                <a16:creationId xmlns:a16="http://schemas.microsoft.com/office/drawing/2014/main" id="{8B0C71AB-2EB2-494A-9F2A-015D6CC6B53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4020023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Tree>
    <p:extLst>
      <p:ext uri="{BB962C8B-B14F-4D97-AF65-F5344CB8AC3E}">
        <p14:creationId xmlns:p14="http://schemas.microsoft.com/office/powerpoint/2010/main" val="1917344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cxnSp>
        <p:nvCxnSpPr>
          <p:cNvPr id="24" name="Straight Connector 23">
            <a:extLst>
              <a:ext uri="{FF2B5EF4-FFF2-40B4-BE49-F238E27FC236}">
                <a16:creationId xmlns:a16="http://schemas.microsoft.com/office/drawing/2014/main" id="{95B291E6-C242-124E-8EA7-C1E8229196E0}"/>
              </a:ext>
            </a:extLst>
          </p:cNvPr>
          <p:cNvCxnSpPr/>
          <p:nvPr/>
        </p:nvCxnSpPr>
        <p:spPr>
          <a:xfrm flipV="1">
            <a:off x="6096000" y="4805125"/>
            <a:ext cx="0" cy="127635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90EB19-08F5-4545-8E1D-2AEABE8F304B}"/>
              </a:ext>
            </a:extLst>
          </p:cNvPr>
          <p:cNvCxnSpPr>
            <a:cxnSpLocks/>
          </p:cNvCxnSpPr>
          <p:nvPr/>
        </p:nvCxnSpPr>
        <p:spPr>
          <a:xfrm flipH="1" flipV="1">
            <a:off x="3556000" y="4805125"/>
            <a:ext cx="2540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288EE6-FE7D-4042-8644-8DD1C588FE31}"/>
              </a:ext>
            </a:extLst>
          </p:cNvPr>
          <p:cNvSpPr txBox="1"/>
          <p:nvPr/>
        </p:nvSpPr>
        <p:spPr>
          <a:xfrm>
            <a:off x="6273801" y="5117823"/>
            <a:ext cx="2912464" cy="369332"/>
          </a:xfrm>
          <a:prstGeom prst="rect">
            <a:avLst/>
          </a:prstGeom>
          <a:noFill/>
        </p:spPr>
        <p:txBody>
          <a:bodyPr wrap="none" rtlCol="0">
            <a:spAutoFit/>
          </a:bodyPr>
          <a:lstStyle/>
          <a:p>
            <a:r>
              <a:rPr lang="en-QA" dirty="0"/>
              <a:t>Probability &lt;= 0.5 </a:t>
            </a:r>
            <a:r>
              <a:rPr lang="en-QA" dirty="0">
                <a:sym typeface="Wingdings" pitchFamily="2" charset="2"/>
              </a:rPr>
              <a:t> </a:t>
            </a:r>
            <a:r>
              <a:rPr lang="en-QA" b="1" dirty="0">
                <a:solidFill>
                  <a:srgbClr val="C00000"/>
                </a:solidFill>
                <a:sym typeface="Wingdings" pitchFamily="2" charset="2"/>
              </a:rPr>
              <a:t>Anemia</a:t>
            </a:r>
            <a:endParaRPr lang="en-QA" b="1" dirty="0">
              <a:solidFill>
                <a:srgbClr val="C00000"/>
              </a:solidFill>
            </a:endParaRPr>
          </a:p>
        </p:txBody>
      </p:sp>
    </p:spTree>
    <p:extLst>
      <p:ext uri="{BB962C8B-B14F-4D97-AF65-F5344CB8AC3E}">
        <p14:creationId xmlns:p14="http://schemas.microsoft.com/office/powerpoint/2010/main" val="84563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cxnSp>
        <p:nvCxnSpPr>
          <p:cNvPr id="24" name="Straight Connector 23">
            <a:extLst>
              <a:ext uri="{FF2B5EF4-FFF2-40B4-BE49-F238E27FC236}">
                <a16:creationId xmlns:a16="http://schemas.microsoft.com/office/drawing/2014/main" id="{95B291E6-C242-124E-8EA7-C1E8229196E0}"/>
              </a:ext>
            </a:extLst>
          </p:cNvPr>
          <p:cNvCxnSpPr>
            <a:cxnSpLocks/>
          </p:cNvCxnSpPr>
          <p:nvPr/>
        </p:nvCxnSpPr>
        <p:spPr>
          <a:xfrm flipV="1">
            <a:off x="6337322" y="3684707"/>
            <a:ext cx="0" cy="54439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90EB19-08F5-4545-8E1D-2AEABE8F304B}"/>
              </a:ext>
            </a:extLst>
          </p:cNvPr>
          <p:cNvCxnSpPr>
            <a:cxnSpLocks/>
          </p:cNvCxnSpPr>
          <p:nvPr/>
        </p:nvCxnSpPr>
        <p:spPr>
          <a:xfrm flipH="1" flipV="1">
            <a:off x="3555999" y="4210805"/>
            <a:ext cx="278132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288EE6-FE7D-4042-8644-8DD1C588FE31}"/>
              </a:ext>
            </a:extLst>
          </p:cNvPr>
          <p:cNvSpPr txBox="1"/>
          <p:nvPr/>
        </p:nvSpPr>
        <p:spPr>
          <a:xfrm>
            <a:off x="6483372" y="4001294"/>
            <a:ext cx="3120854" cy="369332"/>
          </a:xfrm>
          <a:prstGeom prst="rect">
            <a:avLst/>
          </a:prstGeom>
          <a:noFill/>
        </p:spPr>
        <p:txBody>
          <a:bodyPr wrap="none" rtlCol="0">
            <a:spAutoFit/>
          </a:bodyPr>
          <a:lstStyle/>
          <a:p>
            <a:r>
              <a:rPr lang="en-QA" dirty="0"/>
              <a:t>Probability &gt; 0.5 </a:t>
            </a:r>
            <a:r>
              <a:rPr lang="en-QA" dirty="0">
                <a:sym typeface="Wingdings" pitchFamily="2" charset="2"/>
              </a:rPr>
              <a:t> </a:t>
            </a:r>
            <a:r>
              <a:rPr lang="en-QA" b="1" dirty="0">
                <a:solidFill>
                  <a:srgbClr val="00B050"/>
                </a:solidFill>
                <a:sym typeface="Wingdings" pitchFamily="2" charset="2"/>
              </a:rPr>
              <a:t>No Anemia</a:t>
            </a:r>
            <a:endParaRPr lang="en-QA" b="1" dirty="0">
              <a:solidFill>
                <a:srgbClr val="00B050"/>
              </a:solidFill>
            </a:endParaRPr>
          </a:p>
        </p:txBody>
      </p:sp>
    </p:spTree>
    <p:extLst>
      <p:ext uri="{BB962C8B-B14F-4D97-AF65-F5344CB8AC3E}">
        <p14:creationId xmlns:p14="http://schemas.microsoft.com/office/powerpoint/2010/main" val="10639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sp>
        <p:nvSpPr>
          <p:cNvPr id="7" name="TextBox 6">
            <a:extLst>
              <a:ext uri="{FF2B5EF4-FFF2-40B4-BE49-F238E27FC236}">
                <a16:creationId xmlns:a16="http://schemas.microsoft.com/office/drawing/2014/main" id="{54271EE8-A310-A445-A9B0-229AD148C85F}"/>
              </a:ext>
            </a:extLst>
          </p:cNvPr>
          <p:cNvSpPr txBox="1"/>
          <p:nvPr/>
        </p:nvSpPr>
        <p:spPr>
          <a:xfrm>
            <a:off x="8789031" y="2459504"/>
            <a:ext cx="3348994" cy="1938992"/>
          </a:xfrm>
          <a:prstGeom prst="rect">
            <a:avLst/>
          </a:prstGeom>
          <a:noFill/>
        </p:spPr>
        <p:txBody>
          <a:bodyPr wrap="none" rtlCol="0">
            <a:spAutoFit/>
          </a:bodyPr>
          <a:lstStyle/>
          <a:p>
            <a:r>
              <a:rPr lang="en-US" sz="2000" dirty="0"/>
              <a:t>In this example, and w</a:t>
            </a:r>
            <a:r>
              <a:rPr lang="en-QA" sz="2000" dirty="0"/>
              <a:t>ith </a:t>
            </a:r>
            <a:br>
              <a:rPr lang="en-QA" sz="2000" dirty="0"/>
            </a:br>
            <a:r>
              <a:rPr lang="en-QA" sz="2000" dirty="0"/>
              <a:t>a threshold/cutoff of 0.5, </a:t>
            </a:r>
          </a:p>
          <a:p>
            <a:r>
              <a:rPr lang="en-US" sz="2000" dirty="0"/>
              <a:t>a</a:t>
            </a:r>
            <a:r>
              <a:rPr lang="en-QA" sz="2000" dirty="0"/>
              <a:t>ll the people with no anemia </a:t>
            </a:r>
          </a:p>
          <a:p>
            <a:r>
              <a:rPr lang="en-QA" sz="2000" dirty="0"/>
              <a:t>(i.e., represented by the green</a:t>
            </a:r>
          </a:p>
          <a:p>
            <a:r>
              <a:rPr lang="en-US" sz="2000" dirty="0"/>
              <a:t>c</a:t>
            </a:r>
            <a:r>
              <a:rPr lang="en-QA" sz="2000" dirty="0"/>
              <a:t>ircles) will be classified as </a:t>
            </a:r>
            <a:br>
              <a:rPr lang="en-QA" sz="2000" dirty="0"/>
            </a:br>
            <a:r>
              <a:rPr lang="en-QA" sz="2000" b="1" dirty="0">
                <a:solidFill>
                  <a:srgbClr val="00B050"/>
                </a:solidFill>
              </a:rPr>
              <a:t>No Anemia</a:t>
            </a:r>
            <a:r>
              <a:rPr lang="en-QA" sz="2000" dirty="0"/>
              <a:t> </a:t>
            </a:r>
          </a:p>
        </p:txBody>
      </p:sp>
    </p:spTree>
    <p:extLst>
      <p:ext uri="{BB962C8B-B14F-4D97-AF65-F5344CB8AC3E}">
        <p14:creationId xmlns:p14="http://schemas.microsoft.com/office/powerpoint/2010/main" val="3548499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183250" y="3777883"/>
            <a:ext cx="2853538" cy="1631216"/>
          </a:xfrm>
          <a:prstGeom prst="rect">
            <a:avLst/>
          </a:prstGeom>
          <a:noFill/>
        </p:spPr>
        <p:txBody>
          <a:bodyPr wrap="none" rtlCol="0">
            <a:spAutoFit/>
          </a:bodyPr>
          <a:lstStyle/>
          <a:p>
            <a:r>
              <a:rPr lang="en-GB" sz="2000" dirty="0"/>
              <a:t>For this sake, we can use</a:t>
            </a:r>
          </a:p>
          <a:p>
            <a:r>
              <a:rPr lang="en-GB" sz="2000" dirty="0"/>
              <a:t>a threshold with a certain</a:t>
            </a:r>
          </a:p>
          <a:p>
            <a:r>
              <a:rPr lang="en-GB" sz="2000" dirty="0"/>
              <a:t>value (e.g., if pr &lt;= 0.5,</a:t>
            </a:r>
          </a:p>
          <a:p>
            <a:r>
              <a:rPr lang="en-GB" sz="2000" dirty="0"/>
              <a:t>the person has </a:t>
            </a:r>
            <a:r>
              <a:rPr lang="en-GB" sz="2000" b="1" dirty="0" err="1">
                <a:solidFill>
                  <a:srgbClr val="C00000"/>
                </a:solidFill>
              </a:rPr>
              <a:t>Anemia</a:t>
            </a:r>
            <a:r>
              <a:rPr lang="en-GB" sz="2000" dirty="0"/>
              <a:t>; </a:t>
            </a:r>
          </a:p>
          <a:p>
            <a:r>
              <a:rPr lang="en-GB" sz="2000" dirty="0"/>
              <a:t>else, </a:t>
            </a:r>
            <a:r>
              <a:rPr lang="en-GB" sz="2000" b="1" dirty="0">
                <a:solidFill>
                  <a:srgbClr val="00B050"/>
                </a:solidFill>
              </a:rPr>
              <a:t>No </a:t>
            </a:r>
            <a:r>
              <a:rPr lang="en-GB" sz="2000" b="1" dirty="0" err="1">
                <a:solidFill>
                  <a:srgbClr val="00B050"/>
                </a:solidFill>
              </a:rPr>
              <a:t>Anemia</a:t>
            </a:r>
            <a:r>
              <a:rPr lang="en-GB" sz="2000" dirty="0"/>
              <a:t>)</a:t>
            </a:r>
            <a:endParaRPr lang="en-QA" sz="2000"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sp>
        <p:nvSpPr>
          <p:cNvPr id="7" name="TextBox 6">
            <a:extLst>
              <a:ext uri="{FF2B5EF4-FFF2-40B4-BE49-F238E27FC236}">
                <a16:creationId xmlns:a16="http://schemas.microsoft.com/office/drawing/2014/main" id="{54271EE8-A310-A445-A9B0-229AD148C85F}"/>
              </a:ext>
            </a:extLst>
          </p:cNvPr>
          <p:cNvSpPr txBox="1"/>
          <p:nvPr/>
        </p:nvSpPr>
        <p:spPr>
          <a:xfrm>
            <a:off x="8831935" y="5377994"/>
            <a:ext cx="3169073" cy="1323439"/>
          </a:xfrm>
          <a:prstGeom prst="rect">
            <a:avLst/>
          </a:prstGeom>
          <a:noFill/>
        </p:spPr>
        <p:txBody>
          <a:bodyPr wrap="none" rtlCol="0">
            <a:spAutoFit/>
          </a:bodyPr>
          <a:lstStyle/>
          <a:p>
            <a:r>
              <a:rPr lang="en-GB" sz="2000" dirty="0"/>
              <a:t>… and </a:t>
            </a:r>
            <a:r>
              <a:rPr lang="en-US" sz="2000" dirty="0"/>
              <a:t>a</a:t>
            </a:r>
            <a:r>
              <a:rPr lang="en-QA" sz="2000" dirty="0"/>
              <a:t>ll the people with </a:t>
            </a:r>
            <a:br>
              <a:rPr lang="en-QA" sz="2000" dirty="0"/>
            </a:br>
            <a:r>
              <a:rPr lang="en-QA" sz="2000" dirty="0"/>
              <a:t>anemia (i.e., represented by </a:t>
            </a:r>
            <a:br>
              <a:rPr lang="en-QA" sz="2000" dirty="0"/>
            </a:br>
            <a:r>
              <a:rPr lang="en-QA" sz="2000" dirty="0"/>
              <a:t>the red </a:t>
            </a:r>
            <a:r>
              <a:rPr lang="en-US" sz="2000" dirty="0"/>
              <a:t>c</a:t>
            </a:r>
            <a:r>
              <a:rPr lang="en-QA" sz="2000" dirty="0"/>
              <a:t>ircles) will be </a:t>
            </a:r>
            <a:br>
              <a:rPr lang="en-QA" sz="2000" dirty="0"/>
            </a:br>
            <a:r>
              <a:rPr lang="en-QA" sz="2000" dirty="0"/>
              <a:t>classified as </a:t>
            </a:r>
            <a:r>
              <a:rPr lang="en-QA" sz="2000" b="1" dirty="0">
                <a:solidFill>
                  <a:srgbClr val="C00000"/>
                </a:solidFill>
              </a:rPr>
              <a:t>Anemia</a:t>
            </a:r>
            <a:r>
              <a:rPr lang="en-QA" sz="2000" dirty="0"/>
              <a:t> </a:t>
            </a:r>
          </a:p>
        </p:txBody>
      </p:sp>
    </p:spTree>
    <p:extLst>
      <p:ext uri="{BB962C8B-B14F-4D97-AF65-F5344CB8AC3E}">
        <p14:creationId xmlns:p14="http://schemas.microsoft.com/office/powerpoint/2010/main" val="2136555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48051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4620459"/>
            <a:ext cx="1650452" cy="369332"/>
          </a:xfrm>
          <a:prstGeom prst="rect">
            <a:avLst/>
          </a:prstGeom>
          <a:noFill/>
        </p:spPr>
        <p:txBody>
          <a:bodyPr wrap="none" rtlCol="0">
            <a:spAutoFit/>
          </a:bodyPr>
          <a:lstStyle/>
          <a:p>
            <a:r>
              <a:rPr lang="en-QA" b="1" dirty="0">
                <a:solidFill>
                  <a:srgbClr val="0070C0"/>
                </a:solidFill>
              </a:rPr>
              <a:t>Threshold = 0.5</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2671822" cy="707886"/>
          </a:xfrm>
          <a:prstGeom prst="rect">
            <a:avLst/>
          </a:prstGeom>
          <a:noFill/>
        </p:spPr>
        <p:txBody>
          <a:bodyPr wrap="none" rtlCol="0">
            <a:spAutoFit/>
          </a:bodyPr>
          <a:lstStyle/>
          <a:p>
            <a:r>
              <a:rPr lang="en-GB" sz="2000" b="1" dirty="0"/>
              <a:t>But, what if we change </a:t>
            </a:r>
            <a:br>
              <a:rPr lang="en-GB" sz="2000" b="1" dirty="0"/>
            </a:br>
            <a:r>
              <a:rPr lang="en-GB" sz="2000" b="1" dirty="0"/>
              <a:t>the threshold to 0.2?</a:t>
            </a:r>
            <a:endParaRPr lang="en-QA" sz="2000" b="1" dirty="0"/>
          </a:p>
        </p:txBody>
      </p:sp>
    </p:spTree>
    <p:extLst>
      <p:ext uri="{BB962C8B-B14F-4D97-AF65-F5344CB8AC3E}">
        <p14:creationId xmlns:p14="http://schemas.microsoft.com/office/powerpoint/2010/main" val="1564447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0" name="TextBox 19">
            <a:extLst>
              <a:ext uri="{FF2B5EF4-FFF2-40B4-BE49-F238E27FC236}">
                <a16:creationId xmlns:a16="http://schemas.microsoft.com/office/drawing/2014/main" id="{D69D8022-1C4C-244B-8B66-EC1E1E17E9DA}"/>
              </a:ext>
            </a:extLst>
          </p:cNvPr>
          <p:cNvSpPr txBox="1"/>
          <p:nvPr/>
        </p:nvSpPr>
        <p:spPr>
          <a:xfrm>
            <a:off x="567603" y="4097239"/>
            <a:ext cx="2671822" cy="707886"/>
          </a:xfrm>
          <a:prstGeom prst="rect">
            <a:avLst/>
          </a:prstGeom>
          <a:noFill/>
        </p:spPr>
        <p:txBody>
          <a:bodyPr wrap="none" rtlCol="0">
            <a:spAutoFit/>
          </a:bodyPr>
          <a:lstStyle/>
          <a:p>
            <a:r>
              <a:rPr lang="en-GB" sz="2000" b="1" dirty="0"/>
              <a:t>But, what if we change </a:t>
            </a:r>
            <a:br>
              <a:rPr lang="en-GB" sz="2000" b="1" dirty="0"/>
            </a:br>
            <a:r>
              <a:rPr lang="en-GB" sz="2000" b="1" dirty="0"/>
              <a:t>the threshold to 0.2?</a:t>
            </a:r>
            <a:endParaRPr lang="en-QA" sz="2000" b="1" dirty="0"/>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54274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5242759"/>
            <a:ext cx="1650452" cy="369332"/>
          </a:xfrm>
          <a:prstGeom prst="rect">
            <a:avLst/>
          </a:prstGeom>
          <a:noFill/>
        </p:spPr>
        <p:txBody>
          <a:bodyPr wrap="none" rtlCol="0">
            <a:spAutoFit/>
          </a:bodyPr>
          <a:lstStyle/>
          <a:p>
            <a:r>
              <a:rPr lang="en-QA" b="1" dirty="0">
                <a:solidFill>
                  <a:srgbClr val="0070C0"/>
                </a:solidFill>
              </a:rPr>
              <a:t>Threshold = 0.2</a:t>
            </a:r>
          </a:p>
        </p:txBody>
      </p:sp>
      <p:cxnSp>
        <p:nvCxnSpPr>
          <p:cNvPr id="21" name="Straight Connector 20">
            <a:extLst>
              <a:ext uri="{FF2B5EF4-FFF2-40B4-BE49-F238E27FC236}">
                <a16:creationId xmlns:a16="http://schemas.microsoft.com/office/drawing/2014/main" id="{AAE82C23-08CC-A841-9C7E-15BF05FFD6D2}"/>
              </a:ext>
            </a:extLst>
          </p:cNvPr>
          <p:cNvCxnSpPr>
            <a:cxnSpLocks/>
          </p:cNvCxnSpPr>
          <p:nvPr/>
        </p:nvCxnSpPr>
        <p:spPr>
          <a:xfrm flipV="1">
            <a:off x="6096000" y="4805125"/>
            <a:ext cx="0" cy="127635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1883FF-C3B1-294C-B37A-70714E89FC45}"/>
              </a:ext>
            </a:extLst>
          </p:cNvPr>
          <p:cNvCxnSpPr>
            <a:cxnSpLocks/>
          </p:cNvCxnSpPr>
          <p:nvPr/>
        </p:nvCxnSpPr>
        <p:spPr>
          <a:xfrm flipH="1" flipV="1">
            <a:off x="3556000" y="4822350"/>
            <a:ext cx="25400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DAB84D9-85F2-6940-B31B-38D21ED48DC0}"/>
              </a:ext>
            </a:extLst>
          </p:cNvPr>
          <p:cNvSpPr txBox="1"/>
          <p:nvPr/>
        </p:nvSpPr>
        <p:spPr>
          <a:xfrm>
            <a:off x="6188069" y="4641018"/>
            <a:ext cx="4824398" cy="369332"/>
          </a:xfrm>
          <a:prstGeom prst="rect">
            <a:avLst/>
          </a:prstGeom>
          <a:noFill/>
        </p:spPr>
        <p:txBody>
          <a:bodyPr wrap="none" rtlCol="0">
            <a:spAutoFit/>
          </a:bodyPr>
          <a:lstStyle/>
          <a:p>
            <a:r>
              <a:rPr lang="en-QA" dirty="0"/>
              <a:t>Probability &gt; 0.2 </a:t>
            </a:r>
            <a:r>
              <a:rPr lang="en-QA" dirty="0">
                <a:sym typeface="Wingdings" pitchFamily="2" charset="2"/>
              </a:rPr>
              <a:t> </a:t>
            </a:r>
            <a:r>
              <a:rPr lang="en-QA" b="1" dirty="0">
                <a:solidFill>
                  <a:srgbClr val="00B050"/>
                </a:solidFill>
                <a:sym typeface="Wingdings" pitchFamily="2" charset="2"/>
              </a:rPr>
              <a:t>No Anemia </a:t>
            </a:r>
            <a:r>
              <a:rPr lang="en-QA" b="1" dirty="0">
                <a:sym typeface="Wingdings" pitchFamily="2" charset="2"/>
              </a:rPr>
              <a:t></a:t>
            </a:r>
            <a:r>
              <a:rPr lang="en-QA" b="1" dirty="0">
                <a:solidFill>
                  <a:srgbClr val="00B050"/>
                </a:solidFill>
                <a:sym typeface="Wingdings" pitchFamily="2" charset="2"/>
              </a:rPr>
              <a:t> </a:t>
            </a:r>
            <a:r>
              <a:rPr lang="en-QA" b="1" dirty="0"/>
              <a:t>False Negative</a:t>
            </a:r>
          </a:p>
        </p:txBody>
      </p:sp>
    </p:spTree>
    <p:extLst>
      <p:ext uri="{BB962C8B-B14F-4D97-AF65-F5344CB8AC3E}">
        <p14:creationId xmlns:p14="http://schemas.microsoft.com/office/powerpoint/2010/main" val="330977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2633350" cy="707886"/>
          </a:xfrm>
          <a:prstGeom prst="rect">
            <a:avLst/>
          </a:prstGeom>
          <a:noFill/>
        </p:spPr>
        <p:txBody>
          <a:bodyPr wrap="none" rtlCol="0">
            <a:spAutoFit/>
          </a:bodyPr>
          <a:lstStyle/>
          <a:p>
            <a:r>
              <a:rPr lang="en-GB" sz="2000" b="1" dirty="0"/>
              <a:t>What if we change the </a:t>
            </a:r>
            <a:br>
              <a:rPr lang="en-GB" sz="2000" b="1" dirty="0"/>
            </a:br>
            <a:r>
              <a:rPr lang="en-GB" sz="2000" b="1" dirty="0"/>
              <a:t>threshold to 0.9?</a:t>
            </a:r>
            <a:endParaRPr lang="en-QA" sz="2000" b="1" dirty="0"/>
          </a:p>
        </p:txBody>
      </p:sp>
      <p:cxnSp>
        <p:nvCxnSpPr>
          <p:cNvPr id="21" name="Straight Connector 20">
            <a:extLst>
              <a:ext uri="{FF2B5EF4-FFF2-40B4-BE49-F238E27FC236}">
                <a16:creationId xmlns:a16="http://schemas.microsoft.com/office/drawing/2014/main" id="{5A1E7B53-E986-6146-8FE0-430A2AD79F2A}"/>
              </a:ext>
            </a:extLst>
          </p:cNvPr>
          <p:cNvCxnSpPr>
            <a:cxnSpLocks/>
          </p:cNvCxnSpPr>
          <p:nvPr/>
        </p:nvCxnSpPr>
        <p:spPr>
          <a:xfrm>
            <a:off x="3556000" y="54274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D780975-B2A7-3F48-A964-7DCB6FB7B42D}"/>
              </a:ext>
            </a:extLst>
          </p:cNvPr>
          <p:cNvSpPr txBox="1"/>
          <p:nvPr/>
        </p:nvSpPr>
        <p:spPr>
          <a:xfrm>
            <a:off x="8956673" y="5242759"/>
            <a:ext cx="1650452" cy="369332"/>
          </a:xfrm>
          <a:prstGeom prst="rect">
            <a:avLst/>
          </a:prstGeom>
          <a:noFill/>
        </p:spPr>
        <p:txBody>
          <a:bodyPr wrap="none" rtlCol="0">
            <a:spAutoFit/>
          </a:bodyPr>
          <a:lstStyle/>
          <a:p>
            <a:r>
              <a:rPr lang="en-QA" b="1" dirty="0">
                <a:solidFill>
                  <a:srgbClr val="0070C0"/>
                </a:solidFill>
              </a:rPr>
              <a:t>Threshold = 0.2</a:t>
            </a:r>
          </a:p>
        </p:txBody>
      </p:sp>
    </p:spTree>
    <p:extLst>
      <p:ext uri="{BB962C8B-B14F-4D97-AF65-F5344CB8AC3E}">
        <p14:creationId xmlns:p14="http://schemas.microsoft.com/office/powerpoint/2010/main" val="4126210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cxnSp>
        <p:nvCxnSpPr>
          <p:cNvPr id="23" name="Straight Connector 22">
            <a:extLst>
              <a:ext uri="{FF2B5EF4-FFF2-40B4-BE49-F238E27FC236}">
                <a16:creationId xmlns:a16="http://schemas.microsoft.com/office/drawing/2014/main" id="{ADF95FCD-CFD6-484E-B9DB-E29E0008ADF4}"/>
              </a:ext>
            </a:extLst>
          </p:cNvPr>
          <p:cNvCxnSpPr>
            <a:cxnSpLocks/>
          </p:cNvCxnSpPr>
          <p:nvPr/>
        </p:nvCxnSpPr>
        <p:spPr>
          <a:xfrm>
            <a:off x="3556000" y="3966925"/>
            <a:ext cx="508000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FAADC2-F498-9846-B5C5-BFEA862FB5B6}"/>
              </a:ext>
            </a:extLst>
          </p:cNvPr>
          <p:cNvSpPr txBox="1"/>
          <p:nvPr/>
        </p:nvSpPr>
        <p:spPr>
          <a:xfrm>
            <a:off x="8956673" y="3782259"/>
            <a:ext cx="1650452" cy="369332"/>
          </a:xfrm>
          <a:prstGeom prst="rect">
            <a:avLst/>
          </a:prstGeom>
          <a:noFill/>
        </p:spPr>
        <p:txBody>
          <a:bodyPr wrap="none" rtlCol="0">
            <a:spAutoFit/>
          </a:bodyPr>
          <a:lstStyle/>
          <a:p>
            <a:r>
              <a:rPr lang="en-QA" b="1" dirty="0">
                <a:solidFill>
                  <a:srgbClr val="0070C0"/>
                </a:solidFill>
              </a:rPr>
              <a:t>Threshold = 0.9</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2633350" cy="707886"/>
          </a:xfrm>
          <a:prstGeom prst="rect">
            <a:avLst/>
          </a:prstGeom>
          <a:noFill/>
        </p:spPr>
        <p:txBody>
          <a:bodyPr wrap="none" rtlCol="0">
            <a:spAutoFit/>
          </a:bodyPr>
          <a:lstStyle/>
          <a:p>
            <a:r>
              <a:rPr lang="en-GB" sz="2000" b="1" dirty="0"/>
              <a:t>What if we change the </a:t>
            </a:r>
          </a:p>
          <a:p>
            <a:r>
              <a:rPr lang="en-GB" sz="2000" b="1" dirty="0"/>
              <a:t>threshold to 0.9?</a:t>
            </a:r>
            <a:endParaRPr lang="en-QA" sz="2000" b="1" dirty="0"/>
          </a:p>
        </p:txBody>
      </p:sp>
      <p:cxnSp>
        <p:nvCxnSpPr>
          <p:cNvPr id="21" name="Straight Connector 20">
            <a:extLst>
              <a:ext uri="{FF2B5EF4-FFF2-40B4-BE49-F238E27FC236}">
                <a16:creationId xmlns:a16="http://schemas.microsoft.com/office/drawing/2014/main" id="{41C2C415-4054-E84F-A4A0-25AC090C624B}"/>
              </a:ext>
            </a:extLst>
          </p:cNvPr>
          <p:cNvCxnSpPr>
            <a:cxnSpLocks/>
          </p:cNvCxnSpPr>
          <p:nvPr/>
        </p:nvCxnSpPr>
        <p:spPr>
          <a:xfrm flipV="1">
            <a:off x="6337322" y="3684707"/>
            <a:ext cx="0" cy="54439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90D429-8912-954C-9995-9D2B87DCF327}"/>
              </a:ext>
            </a:extLst>
          </p:cNvPr>
          <p:cNvCxnSpPr>
            <a:cxnSpLocks/>
          </p:cNvCxnSpPr>
          <p:nvPr/>
        </p:nvCxnSpPr>
        <p:spPr>
          <a:xfrm flipH="1" flipV="1">
            <a:off x="3555999" y="4210805"/>
            <a:ext cx="278132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0D835EB-3CAD-FD43-9803-BC6C4BF78EAF}"/>
              </a:ext>
            </a:extLst>
          </p:cNvPr>
          <p:cNvSpPr txBox="1"/>
          <p:nvPr/>
        </p:nvSpPr>
        <p:spPr>
          <a:xfrm>
            <a:off x="6483372" y="4203621"/>
            <a:ext cx="4428007" cy="369332"/>
          </a:xfrm>
          <a:prstGeom prst="rect">
            <a:avLst/>
          </a:prstGeom>
          <a:noFill/>
        </p:spPr>
        <p:txBody>
          <a:bodyPr wrap="none" rtlCol="0">
            <a:spAutoFit/>
          </a:bodyPr>
          <a:lstStyle/>
          <a:p>
            <a:r>
              <a:rPr lang="en-QA" dirty="0"/>
              <a:t>Probability &lt; 0.9 </a:t>
            </a:r>
            <a:r>
              <a:rPr lang="en-QA" dirty="0">
                <a:sym typeface="Wingdings" pitchFamily="2" charset="2"/>
              </a:rPr>
              <a:t> </a:t>
            </a:r>
            <a:r>
              <a:rPr lang="en-QA" b="1" dirty="0">
                <a:solidFill>
                  <a:srgbClr val="C00000"/>
                </a:solidFill>
                <a:sym typeface="Wingdings" pitchFamily="2" charset="2"/>
              </a:rPr>
              <a:t>Anemia </a:t>
            </a:r>
            <a:r>
              <a:rPr lang="en-QA" b="1" dirty="0">
                <a:sym typeface="Wingdings" pitchFamily="2" charset="2"/>
              </a:rPr>
              <a:t> False Positive</a:t>
            </a:r>
            <a:endParaRPr lang="en-QA" b="1" dirty="0"/>
          </a:p>
        </p:txBody>
      </p:sp>
    </p:spTree>
    <p:extLst>
      <p:ext uri="{BB962C8B-B14F-4D97-AF65-F5344CB8AC3E}">
        <p14:creationId xmlns:p14="http://schemas.microsoft.com/office/powerpoint/2010/main" val="396139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Some Applications of AI in Medicine</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1112500" cy="4351338"/>
          </a:xfrm>
        </p:spPr>
        <p:txBody>
          <a:bodyPr/>
          <a:lstStyle/>
          <a:p>
            <a:pPr marL="514350" indent="-514350">
              <a:buFont typeface="+mj-lt"/>
              <a:buAutoNum type="arabicPeriod"/>
            </a:pPr>
            <a:r>
              <a:rPr lang="en-US" dirty="0"/>
              <a:t>Diagnosing diabetic eye disease using deep learning [1]</a:t>
            </a:r>
          </a:p>
          <a:p>
            <a:pPr marL="514350" indent="-514350">
              <a:buFont typeface="+mj-lt"/>
              <a:buAutoNum type="arabicPeriod"/>
            </a:pPr>
            <a:r>
              <a:rPr lang="en-US" dirty="0">
                <a:solidFill>
                  <a:schemeClr val="bg1">
                    <a:lumMod val="85000"/>
                  </a:schemeClr>
                </a:solidFill>
              </a:rPr>
              <a:t>Detecting anemia from retinal fundus images using deep learning [2]</a:t>
            </a:r>
          </a:p>
          <a:p>
            <a:pPr marL="514350" indent="-514350">
              <a:buFont typeface="+mj-lt"/>
              <a:buAutoNum type="arabicPeriod"/>
            </a:pPr>
            <a:r>
              <a:rPr lang="en-US" dirty="0">
                <a:solidFill>
                  <a:schemeClr val="bg1">
                    <a:lumMod val="85000"/>
                  </a:schemeClr>
                </a:solidFill>
              </a:rPr>
              <a:t>Predicting cardiovascular risk factors from retinal fundus photographs using deep learning [3]</a:t>
            </a:r>
          </a:p>
          <a:p>
            <a:pPr marL="514350" indent="-514350">
              <a:buFont typeface="+mj-lt"/>
              <a:buAutoNum type="arabicPeriod"/>
            </a:pPr>
            <a:r>
              <a:rPr lang="en-US" dirty="0">
                <a:solidFill>
                  <a:schemeClr val="bg1">
                    <a:lumMod val="85000"/>
                  </a:schemeClr>
                </a:solidFill>
              </a:rPr>
              <a:t>Extracting symptoms and their status from clinical conversations using recurrent neural networks [4]</a:t>
            </a:r>
          </a:p>
          <a:p>
            <a:pPr marL="514350" indent="-514350">
              <a:buFont typeface="+mj-lt"/>
              <a:buAutoNum type="arabicPeriod"/>
            </a:pPr>
            <a:r>
              <a:rPr lang="en-US" dirty="0">
                <a:solidFill>
                  <a:schemeClr val="bg1">
                    <a:lumMod val="85000"/>
                  </a:schemeClr>
                </a:solidFill>
              </a:rPr>
              <a:t>Performing differential diagnosis using probabilistic graphical models [5]</a:t>
            </a:r>
          </a:p>
          <a:p>
            <a:pPr marL="514350" indent="-514350">
              <a:buFont typeface="+mj-lt"/>
              <a:buAutoNum type="arabicPeriod"/>
            </a:pPr>
            <a:r>
              <a:rPr lang="en-QA" dirty="0">
                <a:solidFill>
                  <a:schemeClr val="bg1">
                    <a:lumMod val="85000"/>
                  </a:schemeClr>
                </a:solidFill>
              </a:rPr>
              <a:t>Predicting osteoarthritis using machine learning [6]</a:t>
            </a:r>
            <a:endParaRPr lang="en-US" dirty="0">
              <a:solidFill>
                <a:schemeClr val="bg1">
                  <a:lumMod val="85000"/>
                </a:schemeClr>
              </a:solidFill>
            </a:endParaRPr>
          </a:p>
          <a:p>
            <a:endParaRPr lang="en-US" dirty="0"/>
          </a:p>
          <a:p>
            <a:endParaRPr lang="en-QA" dirty="0"/>
          </a:p>
        </p:txBody>
      </p:sp>
    </p:spTree>
    <p:extLst>
      <p:ext uri="{BB962C8B-B14F-4D97-AF65-F5344CB8AC3E}">
        <p14:creationId xmlns:p14="http://schemas.microsoft.com/office/powerpoint/2010/main" val="533570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4097239"/>
            <a:ext cx="1974771" cy="707886"/>
          </a:xfrm>
          <a:prstGeom prst="rect">
            <a:avLst/>
          </a:prstGeom>
          <a:noFill/>
        </p:spPr>
        <p:txBody>
          <a:bodyPr wrap="none" rtlCol="0">
            <a:spAutoFit/>
          </a:bodyPr>
          <a:lstStyle/>
          <a:p>
            <a:r>
              <a:rPr lang="en-GB" sz="2000" b="1" dirty="0"/>
              <a:t>What is the best </a:t>
            </a:r>
            <a:br>
              <a:rPr lang="en-GB" sz="2000" b="1" dirty="0"/>
            </a:br>
            <a:r>
              <a:rPr lang="en-GB" sz="2000" b="1" dirty="0"/>
              <a:t>threshold value?</a:t>
            </a:r>
            <a:endParaRPr lang="en-QA" sz="2000" b="1" dirty="0"/>
          </a:p>
        </p:txBody>
      </p:sp>
    </p:spTree>
    <p:extLst>
      <p:ext uri="{BB962C8B-B14F-4D97-AF65-F5344CB8AC3E}">
        <p14:creationId xmlns:p14="http://schemas.microsoft.com/office/powerpoint/2010/main" val="3333419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24" name="TextBox 23">
            <a:extLst>
              <a:ext uri="{FF2B5EF4-FFF2-40B4-BE49-F238E27FC236}">
                <a16:creationId xmlns:a16="http://schemas.microsoft.com/office/drawing/2014/main" id="{360729F2-93BB-8D42-9D51-43E2BDD9A4EE}"/>
              </a:ext>
            </a:extLst>
          </p:cNvPr>
          <p:cNvSpPr txBox="1"/>
          <p:nvPr/>
        </p:nvSpPr>
        <p:spPr>
          <a:xfrm>
            <a:off x="567603" y="3741639"/>
            <a:ext cx="3056093" cy="1938992"/>
          </a:xfrm>
          <a:prstGeom prst="rect">
            <a:avLst/>
          </a:prstGeom>
          <a:noFill/>
        </p:spPr>
        <p:txBody>
          <a:bodyPr wrap="none" rtlCol="0">
            <a:spAutoFit/>
          </a:bodyPr>
          <a:lstStyle/>
          <a:p>
            <a:r>
              <a:rPr lang="en-GB" sz="2000" b="1" dirty="0"/>
              <a:t>We can consider many </a:t>
            </a:r>
          </a:p>
          <a:p>
            <a:r>
              <a:rPr lang="en-GB" sz="2000" b="1" dirty="0"/>
              <a:t>threshold values and </a:t>
            </a:r>
          </a:p>
          <a:p>
            <a:r>
              <a:rPr lang="en-GB" sz="2000" b="1" dirty="0"/>
              <a:t>compute the </a:t>
            </a:r>
            <a:r>
              <a:rPr lang="en-GB" sz="2000" b="1" dirty="0">
                <a:solidFill>
                  <a:srgbClr val="92D050"/>
                </a:solidFill>
              </a:rPr>
              <a:t>sensitivity</a:t>
            </a:r>
            <a:r>
              <a:rPr lang="en-GB" sz="2000" b="1" dirty="0"/>
              <a:t> </a:t>
            </a:r>
            <a:br>
              <a:rPr lang="en-GB" sz="2000" b="1" dirty="0"/>
            </a:br>
            <a:r>
              <a:rPr lang="en-GB" sz="2000" b="1" dirty="0"/>
              <a:t>and </a:t>
            </a:r>
            <a:r>
              <a:rPr lang="en-GB" sz="2000" b="1" dirty="0">
                <a:solidFill>
                  <a:srgbClr val="0070C0"/>
                </a:solidFill>
              </a:rPr>
              <a:t>specificity</a:t>
            </a:r>
            <a:r>
              <a:rPr lang="en-GB" sz="2000" b="1" dirty="0"/>
              <a:t> </a:t>
            </a:r>
            <a:br>
              <a:rPr lang="en-GB" sz="2000" b="1" dirty="0"/>
            </a:br>
            <a:r>
              <a:rPr lang="en-GB" sz="2000" b="1" dirty="0"/>
              <a:t>(or alternatively </a:t>
            </a:r>
            <a:r>
              <a:rPr lang="en-GB" sz="2000" b="1" dirty="0">
                <a:solidFill>
                  <a:srgbClr val="FFC000"/>
                </a:solidFill>
              </a:rPr>
              <a:t>precision</a:t>
            </a:r>
            <a:r>
              <a:rPr lang="en-GB" sz="2000" b="1" dirty="0"/>
              <a:t>) </a:t>
            </a:r>
            <a:br>
              <a:rPr lang="en-GB" sz="2000" b="1" dirty="0"/>
            </a:br>
            <a:r>
              <a:rPr lang="en-GB" sz="2000" b="1" dirty="0"/>
              <a:t>per each value</a:t>
            </a:r>
            <a:endParaRPr lang="en-QA" sz="2000" b="1" dirty="0"/>
          </a:p>
        </p:txBody>
      </p:sp>
    </p:spTree>
    <p:extLst>
      <p:ext uri="{BB962C8B-B14F-4D97-AF65-F5344CB8AC3E}">
        <p14:creationId xmlns:p14="http://schemas.microsoft.com/office/powerpoint/2010/main" val="3603729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pic>
        <p:nvPicPr>
          <p:cNvPr id="4" name="Picture 3">
            <a:extLst>
              <a:ext uri="{FF2B5EF4-FFF2-40B4-BE49-F238E27FC236}">
                <a16:creationId xmlns:a16="http://schemas.microsoft.com/office/drawing/2014/main" id="{C7C437D1-6CB8-A645-9AF5-20BD8C386861}"/>
              </a:ext>
            </a:extLst>
          </p:cNvPr>
          <p:cNvPicPr>
            <a:picLocks noChangeAspect="1"/>
          </p:cNvPicPr>
          <p:nvPr/>
        </p:nvPicPr>
        <p:blipFill>
          <a:blip r:embed="rId3"/>
          <a:stretch>
            <a:fillRect/>
          </a:stretch>
        </p:blipFill>
        <p:spPr>
          <a:xfrm>
            <a:off x="3556000" y="3477975"/>
            <a:ext cx="5080000" cy="2603500"/>
          </a:xfrm>
          <a:prstGeom prst="rect">
            <a:avLst/>
          </a:prstGeom>
        </p:spPr>
      </p:pic>
      <p:cxnSp>
        <p:nvCxnSpPr>
          <p:cNvPr id="6" name="Straight Connector 5">
            <a:extLst>
              <a:ext uri="{FF2B5EF4-FFF2-40B4-BE49-F238E27FC236}">
                <a16:creationId xmlns:a16="http://schemas.microsoft.com/office/drawing/2014/main" id="{CB0CAE50-ADCA-F546-93CF-6E149D685548}"/>
              </a:ext>
            </a:extLst>
          </p:cNvPr>
          <p:cNvCxnSpPr/>
          <p:nvPr/>
        </p:nvCxnSpPr>
        <p:spPr>
          <a:xfrm>
            <a:off x="3556000" y="3064431"/>
            <a:ext cx="0" cy="3017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6524A1-E015-F94A-BD7D-E53C70A8D92C}"/>
              </a:ext>
            </a:extLst>
          </p:cNvPr>
          <p:cNvSpPr txBox="1"/>
          <p:nvPr/>
        </p:nvSpPr>
        <p:spPr>
          <a:xfrm>
            <a:off x="3154850" y="5831503"/>
            <a:ext cx="301686" cy="369332"/>
          </a:xfrm>
          <a:prstGeom prst="rect">
            <a:avLst/>
          </a:prstGeom>
          <a:noFill/>
        </p:spPr>
        <p:txBody>
          <a:bodyPr wrap="none" rtlCol="0">
            <a:spAutoFit/>
          </a:bodyPr>
          <a:lstStyle/>
          <a:p>
            <a:r>
              <a:rPr lang="en-QA" b="1" dirty="0"/>
              <a:t>0</a:t>
            </a:r>
          </a:p>
        </p:txBody>
      </p:sp>
      <p:sp>
        <p:nvSpPr>
          <p:cNvPr id="9" name="TextBox 8">
            <a:extLst>
              <a:ext uri="{FF2B5EF4-FFF2-40B4-BE49-F238E27FC236}">
                <a16:creationId xmlns:a16="http://schemas.microsoft.com/office/drawing/2014/main" id="{7F5EC132-4EBD-604F-A7F8-E333425A5B42}"/>
              </a:ext>
            </a:extLst>
          </p:cNvPr>
          <p:cNvSpPr txBox="1"/>
          <p:nvPr/>
        </p:nvSpPr>
        <p:spPr>
          <a:xfrm>
            <a:off x="3154850" y="3293309"/>
            <a:ext cx="301686" cy="369332"/>
          </a:xfrm>
          <a:prstGeom prst="rect">
            <a:avLst/>
          </a:prstGeom>
          <a:noFill/>
        </p:spPr>
        <p:txBody>
          <a:bodyPr wrap="none" rtlCol="0">
            <a:spAutoFit/>
          </a:bodyPr>
          <a:lstStyle/>
          <a:p>
            <a:r>
              <a:rPr lang="en-QA" b="1" dirty="0"/>
              <a:t>1</a:t>
            </a:r>
          </a:p>
        </p:txBody>
      </p:sp>
      <p:sp>
        <p:nvSpPr>
          <p:cNvPr id="14" name="Oval 13">
            <a:extLst>
              <a:ext uri="{FF2B5EF4-FFF2-40B4-BE49-F238E27FC236}">
                <a16:creationId xmlns:a16="http://schemas.microsoft.com/office/drawing/2014/main" id="{4089B338-40BB-B940-B0CF-CFE592B6C44F}"/>
              </a:ext>
            </a:extLst>
          </p:cNvPr>
          <p:cNvSpPr/>
          <p:nvPr/>
        </p:nvSpPr>
        <p:spPr>
          <a:xfrm>
            <a:off x="619127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5" name="Oval 14">
            <a:extLst>
              <a:ext uri="{FF2B5EF4-FFF2-40B4-BE49-F238E27FC236}">
                <a16:creationId xmlns:a16="http://schemas.microsoft.com/office/drawing/2014/main" id="{ED3C1063-A667-3748-8E13-D3A58025AF44}"/>
              </a:ext>
            </a:extLst>
          </p:cNvPr>
          <p:cNvSpPr/>
          <p:nvPr/>
        </p:nvSpPr>
        <p:spPr>
          <a:xfrm>
            <a:off x="7053752"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6" name="Oval 15">
            <a:extLst>
              <a:ext uri="{FF2B5EF4-FFF2-40B4-BE49-F238E27FC236}">
                <a16:creationId xmlns:a16="http://schemas.microsoft.com/office/drawing/2014/main" id="{029FD520-DEE6-254F-921F-45BF8B650421}"/>
              </a:ext>
            </a:extLst>
          </p:cNvPr>
          <p:cNvSpPr/>
          <p:nvPr/>
        </p:nvSpPr>
        <p:spPr>
          <a:xfrm>
            <a:off x="7498251"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7" name="Oval 16">
            <a:extLst>
              <a:ext uri="{FF2B5EF4-FFF2-40B4-BE49-F238E27FC236}">
                <a16:creationId xmlns:a16="http://schemas.microsoft.com/office/drawing/2014/main" id="{220D18F6-AFCD-0E41-9FF2-FDBD3F7F6E41}"/>
              </a:ext>
            </a:extLst>
          </p:cNvPr>
          <p:cNvSpPr/>
          <p:nvPr/>
        </p:nvSpPr>
        <p:spPr>
          <a:xfrm>
            <a:off x="7942750" y="3418007"/>
            <a:ext cx="292100" cy="292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cxnSp>
        <p:nvCxnSpPr>
          <p:cNvPr id="30" name="Straight Connector 29">
            <a:extLst>
              <a:ext uri="{FF2B5EF4-FFF2-40B4-BE49-F238E27FC236}">
                <a16:creationId xmlns:a16="http://schemas.microsoft.com/office/drawing/2014/main" id="{8B83F2E3-F3DE-D549-A42F-50ABAB412ACB}"/>
              </a:ext>
            </a:extLst>
          </p:cNvPr>
          <p:cNvCxnSpPr/>
          <p:nvPr/>
        </p:nvCxnSpPr>
        <p:spPr>
          <a:xfrm>
            <a:off x="3556000" y="6081475"/>
            <a:ext cx="508000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7A5B3D9-941B-5B4C-ACD7-FAA2707A0AC9}"/>
              </a:ext>
            </a:extLst>
          </p:cNvPr>
          <p:cNvSpPr/>
          <p:nvPr/>
        </p:nvSpPr>
        <p:spPr>
          <a:xfrm>
            <a:off x="3816351"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1" name="Oval 10">
            <a:extLst>
              <a:ext uri="{FF2B5EF4-FFF2-40B4-BE49-F238E27FC236}">
                <a16:creationId xmlns:a16="http://schemas.microsoft.com/office/drawing/2014/main" id="{5CFD7DD6-3F1A-AC44-B7CA-D4FDACED0127}"/>
              </a:ext>
            </a:extLst>
          </p:cNvPr>
          <p:cNvSpPr/>
          <p:nvPr/>
        </p:nvSpPr>
        <p:spPr>
          <a:xfrm>
            <a:off x="4337050"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2" name="Oval 11">
            <a:extLst>
              <a:ext uri="{FF2B5EF4-FFF2-40B4-BE49-F238E27FC236}">
                <a16:creationId xmlns:a16="http://schemas.microsoft.com/office/drawing/2014/main" id="{61E3D5A8-4B73-8B46-BCE1-B26D958F88EA}"/>
              </a:ext>
            </a:extLst>
          </p:cNvPr>
          <p:cNvSpPr/>
          <p:nvPr/>
        </p:nvSpPr>
        <p:spPr>
          <a:xfrm>
            <a:off x="4825085" y="5932607"/>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13" name="Oval 12">
            <a:extLst>
              <a:ext uri="{FF2B5EF4-FFF2-40B4-BE49-F238E27FC236}">
                <a16:creationId xmlns:a16="http://schemas.microsoft.com/office/drawing/2014/main" id="{388CFE35-5B9F-0741-BD81-3E093DDDA363}"/>
              </a:ext>
            </a:extLst>
          </p:cNvPr>
          <p:cNvSpPr/>
          <p:nvPr/>
        </p:nvSpPr>
        <p:spPr>
          <a:xfrm>
            <a:off x="5949950" y="5944831"/>
            <a:ext cx="292100" cy="2921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a:p>
        </p:txBody>
      </p:sp>
      <p:sp>
        <p:nvSpPr>
          <p:cNvPr id="22" name="TextBox 21">
            <a:extLst>
              <a:ext uri="{FF2B5EF4-FFF2-40B4-BE49-F238E27FC236}">
                <a16:creationId xmlns:a16="http://schemas.microsoft.com/office/drawing/2014/main" id="{5F81DDE8-FED7-C44C-B1F1-E33A6D554D0C}"/>
              </a:ext>
            </a:extLst>
          </p:cNvPr>
          <p:cNvSpPr txBox="1"/>
          <p:nvPr/>
        </p:nvSpPr>
        <p:spPr>
          <a:xfrm>
            <a:off x="7962980" y="6176963"/>
            <a:ext cx="543739" cy="461665"/>
          </a:xfrm>
          <a:prstGeom prst="rect">
            <a:avLst/>
          </a:prstGeom>
          <a:noFill/>
        </p:spPr>
        <p:txBody>
          <a:bodyPr wrap="none" rtlCol="0">
            <a:spAutoFit/>
          </a:bodyPr>
          <a:lstStyle/>
          <a:p>
            <a:r>
              <a:rPr lang="en-QA" sz="2400" b="1" dirty="0"/>
              <a:t>Hb</a:t>
            </a:r>
          </a:p>
        </p:txBody>
      </p:sp>
      <p:sp>
        <p:nvSpPr>
          <p:cNvPr id="19" name="TextBox 18">
            <a:extLst>
              <a:ext uri="{FF2B5EF4-FFF2-40B4-BE49-F238E27FC236}">
                <a16:creationId xmlns:a16="http://schemas.microsoft.com/office/drawing/2014/main" id="{68DEE2A3-F170-9D42-BBEF-905C910E51B9}"/>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Tree>
    <p:extLst>
      <p:ext uri="{BB962C8B-B14F-4D97-AF65-F5344CB8AC3E}">
        <p14:creationId xmlns:p14="http://schemas.microsoft.com/office/powerpoint/2010/main" val="553554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6" name="TextBox 25">
            <a:extLst>
              <a:ext uri="{FF2B5EF4-FFF2-40B4-BE49-F238E27FC236}">
                <a16:creationId xmlns:a16="http://schemas.microsoft.com/office/drawing/2014/main" id="{7B136736-7A81-2D43-9CA0-32329801E214}"/>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6" name="TextBox 35">
            <a:extLst>
              <a:ext uri="{FF2B5EF4-FFF2-40B4-BE49-F238E27FC236}">
                <a16:creationId xmlns:a16="http://schemas.microsoft.com/office/drawing/2014/main" id="{D1313D7D-346E-E14D-A2F1-E1C7EB87AD5D}"/>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Tree>
    <p:extLst>
      <p:ext uri="{BB962C8B-B14F-4D97-AF65-F5344CB8AC3E}">
        <p14:creationId xmlns:p14="http://schemas.microsoft.com/office/powerpoint/2010/main" val="1438575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cxnSp>
        <p:nvCxnSpPr>
          <p:cNvPr id="5" name="Straight Connector 4">
            <a:extLst>
              <a:ext uri="{FF2B5EF4-FFF2-40B4-BE49-F238E27FC236}">
                <a16:creationId xmlns:a16="http://schemas.microsoft.com/office/drawing/2014/main" id="{47C97557-C40D-FA4E-964C-1D57D35BE3FE}"/>
              </a:ext>
            </a:extLst>
          </p:cNvPr>
          <p:cNvCxnSpPr>
            <a:cxnSpLocks/>
            <a:endCxn id="28" idx="7"/>
          </p:cNvCxnSpPr>
          <p:nvPr/>
        </p:nvCxnSpPr>
        <p:spPr>
          <a:xfrm flipH="1">
            <a:off x="5750807" y="3151216"/>
            <a:ext cx="3479341" cy="227653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2A7130-9DD4-9E41-92FC-D39DD99DEEA0}"/>
              </a:ext>
            </a:extLst>
          </p:cNvPr>
          <p:cNvSpPr txBox="1"/>
          <p:nvPr/>
        </p:nvSpPr>
        <p:spPr>
          <a:xfrm>
            <a:off x="9427636" y="3614639"/>
            <a:ext cx="2277098" cy="1015663"/>
          </a:xfrm>
          <a:prstGeom prst="rect">
            <a:avLst/>
          </a:prstGeom>
          <a:noFill/>
        </p:spPr>
        <p:txBody>
          <a:bodyPr wrap="none" rtlCol="0">
            <a:spAutoFit/>
          </a:bodyPr>
          <a:lstStyle/>
          <a:p>
            <a:r>
              <a:rPr lang="en-QA" sz="2000" dirty="0"/>
              <a:t>This is where</a:t>
            </a:r>
          </a:p>
          <a:p>
            <a:r>
              <a:rPr lang="en-QA" sz="2000" b="1" dirty="0">
                <a:solidFill>
                  <a:srgbClr val="92D050"/>
                </a:solidFill>
              </a:rPr>
              <a:t>True Positive Rate </a:t>
            </a:r>
            <a:r>
              <a:rPr lang="en-QA" sz="2000" b="1" dirty="0"/>
              <a:t>=</a:t>
            </a:r>
          </a:p>
          <a:p>
            <a:r>
              <a:rPr lang="en-QA" sz="2000" b="1" dirty="0">
                <a:solidFill>
                  <a:srgbClr val="0070C0"/>
                </a:solidFill>
              </a:rPr>
              <a:t>False Positive Rate</a:t>
            </a:r>
          </a:p>
        </p:txBody>
      </p:sp>
      <p:cxnSp>
        <p:nvCxnSpPr>
          <p:cNvPr id="10" name="Curved Connector 9">
            <a:extLst>
              <a:ext uri="{FF2B5EF4-FFF2-40B4-BE49-F238E27FC236}">
                <a16:creationId xmlns:a16="http://schemas.microsoft.com/office/drawing/2014/main" id="{FED86614-8506-D844-86F5-BB40356221CC}"/>
              </a:ext>
            </a:extLst>
          </p:cNvPr>
          <p:cNvCxnSpPr>
            <a:endCxn id="8" idx="1"/>
          </p:cNvCxnSpPr>
          <p:nvPr/>
        </p:nvCxnSpPr>
        <p:spPr>
          <a:xfrm>
            <a:off x="8686800" y="3517900"/>
            <a:ext cx="740836" cy="604571"/>
          </a:xfrm>
          <a:prstGeom prst="curvedConnector3">
            <a:avLst/>
          </a:prstGeom>
          <a:ln w="190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9B7D931-33DA-3E46-B615-329F7DC7A4D0}"/>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
        <p:nvSpPr>
          <p:cNvPr id="22" name="TextBox 21">
            <a:extLst>
              <a:ext uri="{FF2B5EF4-FFF2-40B4-BE49-F238E27FC236}">
                <a16:creationId xmlns:a16="http://schemas.microsoft.com/office/drawing/2014/main" id="{B8AB0988-8786-F24A-A4CC-CF475D7BC189}"/>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Tree>
    <p:extLst>
      <p:ext uri="{BB962C8B-B14F-4D97-AF65-F5344CB8AC3E}">
        <p14:creationId xmlns:p14="http://schemas.microsoft.com/office/powerpoint/2010/main" val="188861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cxnSp>
        <p:nvCxnSpPr>
          <p:cNvPr id="5" name="Straight Connector 4">
            <a:extLst>
              <a:ext uri="{FF2B5EF4-FFF2-40B4-BE49-F238E27FC236}">
                <a16:creationId xmlns:a16="http://schemas.microsoft.com/office/drawing/2014/main" id="{94683B9F-9E7C-CF40-94C3-092373027807}"/>
              </a:ext>
            </a:extLst>
          </p:cNvPr>
          <p:cNvCxnSpPr>
            <a:cxnSpLocks/>
            <a:stCxn id="27" idx="6"/>
            <a:endCxn id="31" idx="6"/>
          </p:cNvCxnSpPr>
          <p:nvPr/>
        </p:nvCxnSpPr>
        <p:spPr>
          <a:xfrm flipH="1">
            <a:off x="8283448" y="3059416"/>
            <a:ext cx="1130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EECB19-CAA1-3941-B70E-E2770801B60B}"/>
              </a:ext>
            </a:extLst>
          </p:cNvPr>
          <p:cNvCxnSpPr>
            <a:stCxn id="31" idx="2"/>
            <a:endCxn id="32" idx="7"/>
          </p:cNvCxnSpPr>
          <p:nvPr/>
        </p:nvCxnSpPr>
        <p:spPr>
          <a:xfrm flipH="1">
            <a:off x="6943208" y="3059416"/>
            <a:ext cx="1156640" cy="730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8DF6B2-16E0-9340-B05A-4E89FA076F09}"/>
              </a:ext>
            </a:extLst>
          </p:cNvPr>
          <p:cNvCxnSpPr>
            <a:cxnSpLocks/>
            <a:stCxn id="32" idx="2"/>
            <a:endCxn id="34" idx="6"/>
          </p:cNvCxnSpPr>
          <p:nvPr/>
        </p:nvCxnSpPr>
        <p:spPr>
          <a:xfrm flipH="1">
            <a:off x="5733648" y="3855042"/>
            <a:ext cx="10528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0281F8-BE86-F744-8615-C67D96D51089}"/>
              </a:ext>
            </a:extLst>
          </p:cNvPr>
          <p:cNvCxnSpPr>
            <a:cxnSpLocks/>
            <a:stCxn id="34" idx="4"/>
          </p:cNvCxnSpPr>
          <p:nvPr/>
        </p:nvCxnSpPr>
        <p:spPr>
          <a:xfrm>
            <a:off x="5641848" y="3946843"/>
            <a:ext cx="0" cy="1475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AF6C409-4071-AF43-8F91-5ACDF3BEEF82}"/>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
        <p:nvSpPr>
          <p:cNvPr id="20" name="TextBox 19">
            <a:extLst>
              <a:ext uri="{FF2B5EF4-FFF2-40B4-BE49-F238E27FC236}">
                <a16:creationId xmlns:a16="http://schemas.microsoft.com/office/drawing/2014/main" id="{BAB03E62-4998-9A40-A7A9-89914A655B46}"/>
              </a:ext>
            </a:extLst>
          </p:cNvPr>
          <p:cNvSpPr txBox="1"/>
          <p:nvPr/>
        </p:nvSpPr>
        <p:spPr>
          <a:xfrm>
            <a:off x="9669295" y="2828583"/>
            <a:ext cx="726674" cy="461665"/>
          </a:xfrm>
          <a:prstGeom prst="rect">
            <a:avLst/>
          </a:prstGeom>
          <a:noFill/>
        </p:spPr>
        <p:txBody>
          <a:bodyPr wrap="none" rtlCol="0">
            <a:spAutoFit/>
          </a:bodyPr>
          <a:lstStyle/>
          <a:p>
            <a:r>
              <a:rPr lang="en-QA" sz="2400" b="1" dirty="0">
                <a:solidFill>
                  <a:srgbClr val="FF0000"/>
                </a:solidFill>
              </a:rPr>
              <a:t>ROC</a:t>
            </a:r>
          </a:p>
        </p:txBody>
      </p:sp>
      <p:sp>
        <p:nvSpPr>
          <p:cNvPr id="24" name="TextBox 23">
            <a:extLst>
              <a:ext uri="{FF2B5EF4-FFF2-40B4-BE49-F238E27FC236}">
                <a16:creationId xmlns:a16="http://schemas.microsoft.com/office/drawing/2014/main" id="{62CB9CB8-8F0C-0449-B255-23FE6B67B82B}"/>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Tree>
    <p:extLst>
      <p:ext uri="{BB962C8B-B14F-4D97-AF65-F5344CB8AC3E}">
        <p14:creationId xmlns:p14="http://schemas.microsoft.com/office/powerpoint/2010/main" val="3836366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909300" cy="4351338"/>
          </a:xfrm>
        </p:spPr>
        <p:txBody>
          <a:bodyPr>
            <a:normAutofit/>
          </a:bodyPr>
          <a:lstStyle/>
          <a:p>
            <a:r>
              <a:rPr lang="en-US" dirty="0">
                <a:solidFill>
                  <a:srgbClr val="00B0F0"/>
                </a:solidFill>
              </a:rPr>
              <a:t>A Preamble</a:t>
            </a:r>
            <a:r>
              <a:rPr lang="en-US" dirty="0"/>
              <a:t>: Receiver Operator Characteristic (</a:t>
            </a:r>
            <a:r>
              <a:rPr lang="en-US" b="1" dirty="0"/>
              <a:t>ROC</a:t>
            </a:r>
            <a:r>
              <a:rPr lang="en-US" dirty="0"/>
              <a:t>) and Area Under the Curve (</a:t>
            </a:r>
            <a:r>
              <a:rPr lang="en-US" b="1" dirty="0"/>
              <a:t>AUC</a:t>
            </a:r>
            <a:r>
              <a:rPr lang="en-US" dirty="0"/>
              <a:t>)</a:t>
            </a:r>
          </a:p>
          <a:p>
            <a:endParaRPr lang="en-US" dirty="0"/>
          </a:p>
        </p:txBody>
      </p:sp>
      <p:grpSp>
        <p:nvGrpSpPr>
          <p:cNvPr id="21" name="Group 20">
            <a:extLst>
              <a:ext uri="{FF2B5EF4-FFF2-40B4-BE49-F238E27FC236}">
                <a16:creationId xmlns:a16="http://schemas.microsoft.com/office/drawing/2014/main" id="{8159A006-1A46-1545-9E25-1D56674A2644}"/>
              </a:ext>
            </a:extLst>
          </p:cNvPr>
          <p:cNvGrpSpPr/>
          <p:nvPr/>
        </p:nvGrpSpPr>
        <p:grpSpPr>
          <a:xfrm>
            <a:off x="5641848" y="2968258"/>
            <a:ext cx="3771900" cy="2616200"/>
            <a:chOff x="5384800" y="2794000"/>
            <a:chExt cx="3771900" cy="2616200"/>
          </a:xfrm>
        </p:grpSpPr>
        <p:cxnSp>
          <p:nvCxnSpPr>
            <p:cNvPr id="7" name="Straight Arrow Connector 6">
              <a:extLst>
                <a:ext uri="{FF2B5EF4-FFF2-40B4-BE49-F238E27FC236}">
                  <a16:creationId xmlns:a16="http://schemas.microsoft.com/office/drawing/2014/main" id="{39718ACB-1E5C-9D4A-9C04-50DA842A24E6}"/>
                </a:ext>
              </a:extLst>
            </p:cNvPr>
            <p:cNvCxnSpPr/>
            <p:nvPr/>
          </p:nvCxnSpPr>
          <p:spPr>
            <a:xfrm flipV="1">
              <a:off x="5384800" y="2794000"/>
              <a:ext cx="0" cy="2603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B01DEC8-10FF-9D49-B686-977F64371815}"/>
                </a:ext>
              </a:extLst>
            </p:cNvPr>
            <p:cNvCxnSpPr>
              <a:cxnSpLocks/>
            </p:cNvCxnSpPr>
            <p:nvPr/>
          </p:nvCxnSpPr>
          <p:spPr>
            <a:xfrm flipV="1">
              <a:off x="5384800" y="5397500"/>
              <a:ext cx="3771900" cy="12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0FF4566-7FAB-9A4C-B803-170F2028E1B9}"/>
              </a:ext>
            </a:extLst>
          </p:cNvPr>
          <p:cNvSpPr txBox="1"/>
          <p:nvPr/>
        </p:nvSpPr>
        <p:spPr>
          <a:xfrm>
            <a:off x="3651682" y="3946842"/>
            <a:ext cx="1854867" cy="646331"/>
          </a:xfrm>
          <a:prstGeom prst="rect">
            <a:avLst/>
          </a:prstGeom>
          <a:noFill/>
        </p:spPr>
        <p:txBody>
          <a:bodyPr wrap="none" rtlCol="0">
            <a:spAutoFit/>
          </a:bodyPr>
          <a:lstStyle/>
          <a:p>
            <a:pPr algn="ctr"/>
            <a:r>
              <a:rPr lang="en-QA" dirty="0"/>
              <a:t>True Positive Rate</a:t>
            </a:r>
          </a:p>
          <a:p>
            <a:pPr algn="ctr"/>
            <a:r>
              <a:rPr lang="en-QA" dirty="0"/>
              <a:t>(</a:t>
            </a:r>
            <a:r>
              <a:rPr lang="en-QA" b="1" dirty="0">
                <a:solidFill>
                  <a:srgbClr val="92D050"/>
                </a:solidFill>
              </a:rPr>
              <a:t>Sensitivity</a:t>
            </a:r>
            <a:r>
              <a:rPr lang="en-QA" dirty="0"/>
              <a:t>)</a:t>
            </a:r>
          </a:p>
        </p:txBody>
      </p:sp>
      <p:sp>
        <p:nvSpPr>
          <p:cNvPr id="27" name="Oval 26">
            <a:extLst>
              <a:ext uri="{FF2B5EF4-FFF2-40B4-BE49-F238E27FC236}">
                <a16:creationId xmlns:a16="http://schemas.microsoft.com/office/drawing/2014/main" id="{BAFB92DE-8A53-1047-9DCC-65FA61DF4B1F}"/>
              </a:ext>
            </a:extLst>
          </p:cNvPr>
          <p:cNvSpPr/>
          <p:nvPr/>
        </p:nvSpPr>
        <p:spPr>
          <a:xfrm>
            <a:off x="92301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8" name="Oval 27">
            <a:extLst>
              <a:ext uri="{FF2B5EF4-FFF2-40B4-BE49-F238E27FC236}">
                <a16:creationId xmlns:a16="http://schemas.microsoft.com/office/drawing/2014/main" id="{AF3B2846-C992-1040-8A16-62AC2A6F8911}"/>
              </a:ext>
            </a:extLst>
          </p:cNvPr>
          <p:cNvSpPr/>
          <p:nvPr/>
        </p:nvSpPr>
        <p:spPr>
          <a:xfrm>
            <a:off x="5594095" y="5400858"/>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29" name="Oval 28">
            <a:extLst>
              <a:ext uri="{FF2B5EF4-FFF2-40B4-BE49-F238E27FC236}">
                <a16:creationId xmlns:a16="http://schemas.microsoft.com/office/drawing/2014/main" id="{CC7059ED-EDAC-9648-99EE-E0BD5C363376}"/>
              </a:ext>
            </a:extLst>
          </p:cNvPr>
          <p:cNvSpPr/>
          <p:nvPr/>
        </p:nvSpPr>
        <p:spPr>
          <a:xfrm>
            <a:off x="878439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1" name="Oval 30">
            <a:extLst>
              <a:ext uri="{FF2B5EF4-FFF2-40B4-BE49-F238E27FC236}">
                <a16:creationId xmlns:a16="http://schemas.microsoft.com/office/drawing/2014/main" id="{B713D541-E526-A74B-9689-A1AF32921B30}"/>
              </a:ext>
            </a:extLst>
          </p:cNvPr>
          <p:cNvSpPr/>
          <p:nvPr/>
        </p:nvSpPr>
        <p:spPr>
          <a:xfrm>
            <a:off x="8099848" y="2967616"/>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2" name="Oval 31">
            <a:extLst>
              <a:ext uri="{FF2B5EF4-FFF2-40B4-BE49-F238E27FC236}">
                <a16:creationId xmlns:a16="http://schemas.microsoft.com/office/drawing/2014/main" id="{BFCAE9A7-16EF-C94B-B1A0-411564E06128}"/>
              </a:ext>
            </a:extLst>
          </p:cNvPr>
          <p:cNvSpPr/>
          <p:nvPr/>
        </p:nvSpPr>
        <p:spPr>
          <a:xfrm>
            <a:off x="6786496"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3" name="Oval 32">
            <a:extLst>
              <a:ext uri="{FF2B5EF4-FFF2-40B4-BE49-F238E27FC236}">
                <a16:creationId xmlns:a16="http://schemas.microsoft.com/office/drawing/2014/main" id="{9A6EDF88-9443-5F44-8B3A-7AE645C9DE31}"/>
              </a:ext>
            </a:extLst>
          </p:cNvPr>
          <p:cNvSpPr/>
          <p:nvPr/>
        </p:nvSpPr>
        <p:spPr>
          <a:xfrm>
            <a:off x="61034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4" name="Oval 33">
            <a:extLst>
              <a:ext uri="{FF2B5EF4-FFF2-40B4-BE49-F238E27FC236}">
                <a16:creationId xmlns:a16="http://schemas.microsoft.com/office/drawing/2014/main" id="{29924C58-6956-1B4B-BE3E-556A45005A80}"/>
              </a:ext>
            </a:extLst>
          </p:cNvPr>
          <p:cNvSpPr/>
          <p:nvPr/>
        </p:nvSpPr>
        <p:spPr>
          <a:xfrm>
            <a:off x="5550048" y="37632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sp>
        <p:nvSpPr>
          <p:cNvPr id="35" name="Oval 34">
            <a:extLst>
              <a:ext uri="{FF2B5EF4-FFF2-40B4-BE49-F238E27FC236}">
                <a16:creationId xmlns:a16="http://schemas.microsoft.com/office/drawing/2014/main" id="{A8BE215F-BBE1-1E40-852F-65950F5BC5F5}"/>
              </a:ext>
            </a:extLst>
          </p:cNvPr>
          <p:cNvSpPr/>
          <p:nvPr/>
        </p:nvSpPr>
        <p:spPr>
          <a:xfrm>
            <a:off x="5544796" y="4554142"/>
            <a:ext cx="183600" cy="183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QA" dirty="0"/>
          </a:p>
        </p:txBody>
      </p:sp>
      <p:cxnSp>
        <p:nvCxnSpPr>
          <p:cNvPr id="5" name="Straight Connector 4">
            <a:extLst>
              <a:ext uri="{FF2B5EF4-FFF2-40B4-BE49-F238E27FC236}">
                <a16:creationId xmlns:a16="http://schemas.microsoft.com/office/drawing/2014/main" id="{94683B9F-9E7C-CF40-94C3-092373027807}"/>
              </a:ext>
            </a:extLst>
          </p:cNvPr>
          <p:cNvCxnSpPr>
            <a:cxnSpLocks/>
            <a:stCxn id="27" idx="6"/>
            <a:endCxn id="31" idx="6"/>
          </p:cNvCxnSpPr>
          <p:nvPr/>
        </p:nvCxnSpPr>
        <p:spPr>
          <a:xfrm flipH="1">
            <a:off x="8283448" y="3059416"/>
            <a:ext cx="1130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EECB19-CAA1-3941-B70E-E2770801B60B}"/>
              </a:ext>
            </a:extLst>
          </p:cNvPr>
          <p:cNvCxnSpPr>
            <a:stCxn id="31" idx="2"/>
            <a:endCxn id="32" idx="7"/>
          </p:cNvCxnSpPr>
          <p:nvPr/>
        </p:nvCxnSpPr>
        <p:spPr>
          <a:xfrm flipH="1">
            <a:off x="6943208" y="3059416"/>
            <a:ext cx="1156640" cy="730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8DF6B2-16E0-9340-B05A-4E89FA076F09}"/>
              </a:ext>
            </a:extLst>
          </p:cNvPr>
          <p:cNvCxnSpPr>
            <a:cxnSpLocks/>
            <a:stCxn id="32" idx="2"/>
            <a:endCxn id="34" idx="6"/>
          </p:cNvCxnSpPr>
          <p:nvPr/>
        </p:nvCxnSpPr>
        <p:spPr>
          <a:xfrm flipH="1">
            <a:off x="5733648" y="3855042"/>
            <a:ext cx="10528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0281F8-BE86-F744-8615-C67D96D51089}"/>
              </a:ext>
            </a:extLst>
          </p:cNvPr>
          <p:cNvCxnSpPr>
            <a:cxnSpLocks/>
            <a:stCxn id="34" idx="4"/>
          </p:cNvCxnSpPr>
          <p:nvPr/>
        </p:nvCxnSpPr>
        <p:spPr>
          <a:xfrm>
            <a:off x="5641848" y="3946843"/>
            <a:ext cx="0" cy="1475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25B4988-CEB2-C145-91CE-C9BDF06BFF69}"/>
              </a:ext>
            </a:extLst>
          </p:cNvPr>
          <p:cNvCxnSpPr>
            <a:stCxn id="27" idx="6"/>
          </p:cNvCxnSpPr>
          <p:nvPr/>
        </p:nvCxnSpPr>
        <p:spPr>
          <a:xfrm>
            <a:off x="9413748" y="3059416"/>
            <a:ext cx="0" cy="252504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62159C-3752-0F4B-BD39-DAD0D1646BEB}"/>
              </a:ext>
            </a:extLst>
          </p:cNvPr>
          <p:cNvSpPr txBox="1"/>
          <p:nvPr/>
        </p:nvSpPr>
        <p:spPr>
          <a:xfrm>
            <a:off x="7518776" y="4270007"/>
            <a:ext cx="729239" cy="461665"/>
          </a:xfrm>
          <a:prstGeom prst="rect">
            <a:avLst/>
          </a:prstGeom>
          <a:noFill/>
        </p:spPr>
        <p:txBody>
          <a:bodyPr wrap="none" rtlCol="0">
            <a:spAutoFit/>
          </a:bodyPr>
          <a:lstStyle/>
          <a:p>
            <a:r>
              <a:rPr lang="en-QA" sz="2400" b="1" dirty="0">
                <a:solidFill>
                  <a:srgbClr val="FF0000"/>
                </a:solidFill>
              </a:rPr>
              <a:t>AUC</a:t>
            </a:r>
          </a:p>
        </p:txBody>
      </p:sp>
      <p:sp>
        <p:nvSpPr>
          <p:cNvPr id="25" name="TextBox 24">
            <a:extLst>
              <a:ext uri="{FF2B5EF4-FFF2-40B4-BE49-F238E27FC236}">
                <a16:creationId xmlns:a16="http://schemas.microsoft.com/office/drawing/2014/main" id="{1AFE109F-EF40-8544-B4C6-2D4E4ED2D537}"/>
              </a:ext>
            </a:extLst>
          </p:cNvPr>
          <p:cNvSpPr txBox="1"/>
          <p:nvPr/>
        </p:nvSpPr>
        <p:spPr>
          <a:xfrm>
            <a:off x="567603" y="3741639"/>
            <a:ext cx="2981201" cy="1323439"/>
          </a:xfrm>
          <a:prstGeom prst="rect">
            <a:avLst/>
          </a:prstGeom>
          <a:noFill/>
        </p:spPr>
        <p:txBody>
          <a:bodyPr wrap="none" rtlCol="0">
            <a:spAutoFit/>
          </a:bodyPr>
          <a:lstStyle/>
          <a:p>
            <a:r>
              <a:rPr lang="en-GB" sz="2000" b="1" dirty="0"/>
              <a:t>Afterwards, we can </a:t>
            </a:r>
            <a:br>
              <a:rPr lang="en-GB" sz="2000" b="1" dirty="0"/>
            </a:br>
            <a:r>
              <a:rPr lang="en-GB" sz="2000" b="1" dirty="0"/>
              <a:t>summarize all the results</a:t>
            </a:r>
            <a:br>
              <a:rPr lang="en-GB" sz="2000" b="1" dirty="0"/>
            </a:br>
            <a:r>
              <a:rPr lang="en-GB" sz="2000" b="1" dirty="0"/>
              <a:t>under all the threshold </a:t>
            </a:r>
          </a:p>
          <a:p>
            <a:r>
              <a:rPr lang="en-GB" sz="2000" b="1" dirty="0"/>
              <a:t>values using an ROC graph</a:t>
            </a:r>
            <a:endParaRPr lang="en-QA" sz="2000" b="1" dirty="0"/>
          </a:p>
        </p:txBody>
      </p:sp>
      <p:sp>
        <p:nvSpPr>
          <p:cNvPr id="10" name="TextBox 9">
            <a:extLst>
              <a:ext uri="{FF2B5EF4-FFF2-40B4-BE49-F238E27FC236}">
                <a16:creationId xmlns:a16="http://schemas.microsoft.com/office/drawing/2014/main" id="{0290DEA2-A1C8-3D47-8D5C-2012089ECB20}"/>
              </a:ext>
            </a:extLst>
          </p:cNvPr>
          <p:cNvSpPr txBox="1"/>
          <p:nvPr/>
        </p:nvSpPr>
        <p:spPr>
          <a:xfrm>
            <a:off x="9575874" y="3855042"/>
            <a:ext cx="2209644" cy="707886"/>
          </a:xfrm>
          <a:prstGeom prst="rect">
            <a:avLst/>
          </a:prstGeom>
          <a:noFill/>
        </p:spPr>
        <p:txBody>
          <a:bodyPr wrap="none" rtlCol="0">
            <a:spAutoFit/>
          </a:bodyPr>
          <a:lstStyle/>
          <a:p>
            <a:r>
              <a:rPr lang="en-QA" sz="2000" dirty="0"/>
              <a:t>The larger the AUC,</a:t>
            </a:r>
          </a:p>
          <a:p>
            <a:r>
              <a:rPr lang="en-US" sz="2000" dirty="0"/>
              <a:t>t</a:t>
            </a:r>
            <a:r>
              <a:rPr lang="en-QA" sz="2000" dirty="0"/>
              <a:t>he better!</a:t>
            </a:r>
          </a:p>
        </p:txBody>
      </p:sp>
      <p:sp>
        <p:nvSpPr>
          <p:cNvPr id="30" name="TextBox 29">
            <a:extLst>
              <a:ext uri="{FF2B5EF4-FFF2-40B4-BE49-F238E27FC236}">
                <a16:creationId xmlns:a16="http://schemas.microsoft.com/office/drawing/2014/main" id="{FAC8DF6E-8ED0-0C41-9E61-4D59321E9DEA}"/>
              </a:ext>
            </a:extLst>
          </p:cNvPr>
          <p:cNvSpPr txBox="1"/>
          <p:nvPr/>
        </p:nvSpPr>
        <p:spPr>
          <a:xfrm>
            <a:off x="6573884" y="5665569"/>
            <a:ext cx="1907831" cy="646331"/>
          </a:xfrm>
          <a:prstGeom prst="rect">
            <a:avLst/>
          </a:prstGeom>
          <a:noFill/>
        </p:spPr>
        <p:txBody>
          <a:bodyPr wrap="none" rtlCol="0">
            <a:spAutoFit/>
          </a:bodyPr>
          <a:lstStyle/>
          <a:p>
            <a:pPr algn="ctr"/>
            <a:r>
              <a:rPr lang="en-QA" dirty="0"/>
              <a:t>False Positive Rate</a:t>
            </a:r>
          </a:p>
          <a:p>
            <a:pPr algn="ctr"/>
            <a:r>
              <a:rPr lang="en-QA" dirty="0"/>
              <a:t>(1- </a:t>
            </a:r>
            <a:r>
              <a:rPr lang="en-QA" b="1" dirty="0">
                <a:solidFill>
                  <a:srgbClr val="0070C0"/>
                </a:solidFill>
              </a:rPr>
              <a:t>Specificity</a:t>
            </a:r>
            <a:r>
              <a:rPr lang="en-QA" dirty="0"/>
              <a:t>)</a:t>
            </a:r>
          </a:p>
        </p:txBody>
      </p:sp>
    </p:spTree>
    <p:extLst>
      <p:ext uri="{BB962C8B-B14F-4D97-AF65-F5344CB8AC3E}">
        <p14:creationId xmlns:p14="http://schemas.microsoft.com/office/powerpoint/2010/main" val="146175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646664" cy="4351338"/>
          </a:xfrm>
        </p:spPr>
        <p:txBody>
          <a:bodyPr>
            <a:normAutofit/>
          </a:bodyPr>
          <a:lstStyle/>
          <a:p>
            <a:r>
              <a:rPr lang="en-US" dirty="0"/>
              <a:t>Using a validation dataset of 11,388 participants from the UK Biobank</a:t>
            </a:r>
          </a:p>
          <a:p>
            <a:pPr lvl="1"/>
            <a:r>
              <a:rPr lang="en-US" dirty="0"/>
              <a:t>The </a:t>
            </a:r>
            <a:r>
              <a:rPr lang="en-US" dirty="0">
                <a:solidFill>
                  <a:srgbClr val="C00000"/>
                </a:solidFill>
              </a:rPr>
              <a:t>metadata-only</a:t>
            </a:r>
            <a:r>
              <a:rPr lang="en-US" dirty="0"/>
              <a:t> predicted Hb with mean absolute error value (MAEV) of 0.73 and Area Under the Receiver Operating Characteristic Curve (AUC) 0.74</a:t>
            </a:r>
          </a:p>
          <a:p>
            <a:pPr lvl="1"/>
            <a:r>
              <a:rPr lang="en-US" dirty="0"/>
              <a:t>The </a:t>
            </a:r>
            <a:r>
              <a:rPr lang="en-US" dirty="0">
                <a:solidFill>
                  <a:srgbClr val="92D050"/>
                </a:solidFill>
              </a:rPr>
              <a:t>fundus-image-only</a:t>
            </a:r>
            <a:r>
              <a:rPr lang="en-US" dirty="0"/>
              <a:t> predicted Hb with MAEV = 0.67 &amp; AUC = 0.87</a:t>
            </a:r>
          </a:p>
          <a:p>
            <a:pPr lvl="1"/>
            <a:r>
              <a:rPr lang="en-US" dirty="0"/>
              <a:t>The </a:t>
            </a:r>
            <a:r>
              <a:rPr lang="en-US" dirty="0">
                <a:solidFill>
                  <a:srgbClr val="00B0F0"/>
                </a:solidFill>
              </a:rPr>
              <a:t>combined model </a:t>
            </a:r>
            <a:r>
              <a:rPr lang="en-US" dirty="0"/>
              <a:t>predicted Hb with MAEV =0.63 &amp; AUC = 0.88</a:t>
            </a:r>
          </a:p>
          <a:p>
            <a:pPr lvl="1"/>
            <a:endParaRPr lang="en-US" dirty="0"/>
          </a:p>
          <a:p>
            <a:r>
              <a:rPr lang="en-US" dirty="0"/>
              <a:t>The </a:t>
            </a:r>
            <a:r>
              <a:rPr lang="en-US" dirty="0">
                <a:solidFill>
                  <a:srgbClr val="00B0F0"/>
                </a:solidFill>
              </a:rPr>
              <a:t>combined model </a:t>
            </a:r>
            <a:r>
              <a:rPr lang="en-US" dirty="0"/>
              <a:t>predicted Hb, HCT and RBC more accurately than either the fundus-only or metadata-only models </a:t>
            </a:r>
          </a:p>
          <a:p>
            <a:pPr lvl="1"/>
            <a:r>
              <a:rPr lang="en-US" dirty="0"/>
              <a:t>This indicates that both, metadata and fundus images are important for accurate prediction</a:t>
            </a:r>
          </a:p>
          <a:p>
            <a:endParaRPr lang="en-US" dirty="0"/>
          </a:p>
        </p:txBody>
      </p:sp>
    </p:spTree>
    <p:extLst>
      <p:ext uri="{BB962C8B-B14F-4D97-AF65-F5344CB8AC3E}">
        <p14:creationId xmlns:p14="http://schemas.microsoft.com/office/powerpoint/2010/main" val="19344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normAutofit/>
          </a:bodyPr>
          <a:lstStyle/>
          <a:p>
            <a:pPr algn="ctr"/>
            <a:r>
              <a:rPr lang="en-US" dirty="0"/>
              <a:t>Detecting Anemia from Retinal Fundus Images Using Deep Learning </a:t>
            </a:r>
            <a:endParaRPr lang="en-QA" dirty="0"/>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solidFill>
                  <a:srgbClr val="00B0F0"/>
                </a:solidFill>
              </a:rPr>
              <a:t>What does this study entail?</a:t>
            </a:r>
          </a:p>
          <a:p>
            <a:pPr lvl="1"/>
            <a:r>
              <a:rPr lang="en-US" dirty="0"/>
              <a:t>An AI approach that leverages retinal fundus images and metadata can detect anemia and quantify Hb measurements, potentially enabling automated anemia screening using fundus images</a:t>
            </a:r>
          </a:p>
          <a:p>
            <a:pPr lvl="1"/>
            <a:endParaRPr lang="en-US" dirty="0"/>
          </a:p>
          <a:p>
            <a:pPr lvl="1"/>
            <a:r>
              <a:rPr lang="en-US" dirty="0"/>
              <a:t>Since fundus photographs are routinely captured as part of screening for diabetic retinopathy, the ability to predict Hb from these photographs may also enable seamless anemia screening with minimal additional cost</a:t>
            </a:r>
          </a:p>
          <a:p>
            <a:pPr lvl="2"/>
            <a:r>
              <a:rPr lang="en-US" sz="2400" dirty="0"/>
              <a:t>This is important because anemia is twice as common in patients with diabetes</a:t>
            </a:r>
          </a:p>
        </p:txBody>
      </p:sp>
    </p:spTree>
    <p:extLst>
      <p:ext uri="{BB962C8B-B14F-4D97-AF65-F5344CB8AC3E}">
        <p14:creationId xmlns:p14="http://schemas.microsoft.com/office/powerpoint/2010/main" val="25305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Some Applications of AI in Medicine</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1112500" cy="4351338"/>
          </a:xfrm>
        </p:spPr>
        <p:txBody>
          <a:bodyPr/>
          <a:lstStyle/>
          <a:p>
            <a:pPr marL="514350" indent="-514350">
              <a:buFont typeface="+mj-lt"/>
              <a:buAutoNum type="arabicPeriod"/>
            </a:pPr>
            <a:r>
              <a:rPr lang="en-US" dirty="0"/>
              <a:t>Diagnosing diabetic eye disease using deep learning [1]</a:t>
            </a:r>
          </a:p>
          <a:p>
            <a:pPr marL="514350" indent="-514350">
              <a:buFont typeface="+mj-lt"/>
              <a:buAutoNum type="arabicPeriod"/>
            </a:pPr>
            <a:r>
              <a:rPr lang="en-US" dirty="0"/>
              <a:t>Detecting anemia from retinal fundus images using deep learning [2]</a:t>
            </a:r>
          </a:p>
          <a:p>
            <a:pPr marL="514350" indent="-514350">
              <a:buFont typeface="+mj-lt"/>
              <a:buAutoNum type="arabicPeriod"/>
            </a:pPr>
            <a:r>
              <a:rPr lang="en-US" dirty="0"/>
              <a:t>Predicting cardiovascular risk factors from retinal fundus photographs using deep learning [3]</a:t>
            </a:r>
          </a:p>
          <a:p>
            <a:pPr marL="514350" indent="-514350">
              <a:buFont typeface="+mj-lt"/>
              <a:buAutoNum type="arabicPeriod"/>
            </a:pPr>
            <a:r>
              <a:rPr lang="en-US" dirty="0"/>
              <a:t>Extracting symptoms and their status from clinical conversations using recurrent neural networks [4]</a:t>
            </a:r>
          </a:p>
          <a:p>
            <a:pPr marL="514350" indent="-514350">
              <a:buFont typeface="+mj-lt"/>
              <a:buAutoNum type="arabicPeriod"/>
            </a:pPr>
            <a:r>
              <a:rPr lang="en-US" dirty="0"/>
              <a:t>Performing differential diagnosis using probabilistic graphical models [5]</a:t>
            </a:r>
          </a:p>
          <a:p>
            <a:pPr marL="514350" indent="-514350">
              <a:buFont typeface="+mj-lt"/>
              <a:buAutoNum type="arabicPeriod"/>
            </a:pPr>
            <a:r>
              <a:rPr lang="en-QA" dirty="0"/>
              <a:t>Predicting osteoarthritis using machine learning [6]</a:t>
            </a:r>
            <a:endParaRPr lang="en-US" dirty="0"/>
          </a:p>
          <a:p>
            <a:endParaRPr lang="en-US" dirty="0"/>
          </a:p>
          <a:p>
            <a:endParaRPr lang="en-QA" dirty="0"/>
          </a:p>
        </p:txBody>
      </p:sp>
      <p:sp>
        <p:nvSpPr>
          <p:cNvPr id="4" name="Rectangle 3">
            <a:extLst>
              <a:ext uri="{FF2B5EF4-FFF2-40B4-BE49-F238E27FC236}">
                <a16:creationId xmlns:a16="http://schemas.microsoft.com/office/drawing/2014/main" id="{F9330E7A-8AE5-CC47-B8CE-3EA10B90757E}"/>
              </a:ext>
            </a:extLst>
          </p:cNvPr>
          <p:cNvSpPr/>
          <p:nvPr/>
        </p:nvSpPr>
        <p:spPr>
          <a:xfrm>
            <a:off x="838200" y="1825626"/>
            <a:ext cx="11049000" cy="1073291"/>
          </a:xfrm>
          <a:prstGeom prst="rect">
            <a:avLst/>
          </a:prstGeom>
          <a:solidFill>
            <a:srgbClr val="92D050">
              <a:alpha val="3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QA"/>
          </a:p>
        </p:txBody>
      </p:sp>
      <p:sp>
        <p:nvSpPr>
          <p:cNvPr id="5" name="TextBox 4">
            <a:extLst>
              <a:ext uri="{FF2B5EF4-FFF2-40B4-BE49-F238E27FC236}">
                <a16:creationId xmlns:a16="http://schemas.microsoft.com/office/drawing/2014/main" id="{FED3BC68-06AE-A847-A5B6-A29ECA079598}"/>
              </a:ext>
            </a:extLst>
          </p:cNvPr>
          <p:cNvSpPr txBox="1"/>
          <p:nvPr/>
        </p:nvSpPr>
        <p:spPr>
          <a:xfrm>
            <a:off x="9422426" y="1800188"/>
            <a:ext cx="599844" cy="584775"/>
          </a:xfrm>
          <a:prstGeom prst="rect">
            <a:avLst/>
          </a:prstGeom>
          <a:noFill/>
        </p:spPr>
        <p:txBody>
          <a:bodyPr wrap="none" rtlCol="0">
            <a:spAutoFit/>
          </a:bodyPr>
          <a:lstStyle/>
          <a:p>
            <a:pPr marL="285750" indent="-285750">
              <a:buFont typeface="Wingdings" pitchFamily="2" charset="2"/>
              <a:buChar char="ü"/>
            </a:pPr>
            <a:r>
              <a:rPr lang="en-QA" sz="3200" dirty="0"/>
              <a:t> </a:t>
            </a:r>
          </a:p>
        </p:txBody>
      </p:sp>
      <p:sp>
        <p:nvSpPr>
          <p:cNvPr id="6" name="TextBox 5">
            <a:extLst>
              <a:ext uri="{FF2B5EF4-FFF2-40B4-BE49-F238E27FC236}">
                <a16:creationId xmlns:a16="http://schemas.microsoft.com/office/drawing/2014/main" id="{55C76766-4066-3E43-8766-92EE649B3242}"/>
              </a:ext>
            </a:extLst>
          </p:cNvPr>
          <p:cNvSpPr txBox="1"/>
          <p:nvPr/>
        </p:nvSpPr>
        <p:spPr>
          <a:xfrm>
            <a:off x="11287356" y="2339579"/>
            <a:ext cx="599844" cy="584775"/>
          </a:xfrm>
          <a:prstGeom prst="rect">
            <a:avLst/>
          </a:prstGeom>
          <a:noFill/>
        </p:spPr>
        <p:txBody>
          <a:bodyPr wrap="none" rtlCol="0">
            <a:spAutoFit/>
          </a:bodyPr>
          <a:lstStyle/>
          <a:p>
            <a:pPr marL="285750" indent="-285750">
              <a:buFont typeface="Wingdings" pitchFamily="2" charset="2"/>
              <a:buChar char="ü"/>
            </a:pPr>
            <a:r>
              <a:rPr lang="en-QA" sz="3200" dirty="0"/>
              <a:t> </a:t>
            </a:r>
          </a:p>
        </p:txBody>
      </p:sp>
      <p:sp>
        <p:nvSpPr>
          <p:cNvPr id="7" name="Rectangle 6">
            <a:extLst>
              <a:ext uri="{FF2B5EF4-FFF2-40B4-BE49-F238E27FC236}">
                <a16:creationId xmlns:a16="http://schemas.microsoft.com/office/drawing/2014/main" id="{EED7DD40-79B5-0C4A-A203-0797870C4A1D}"/>
              </a:ext>
            </a:extLst>
          </p:cNvPr>
          <p:cNvSpPr/>
          <p:nvPr/>
        </p:nvSpPr>
        <p:spPr>
          <a:xfrm>
            <a:off x="838200" y="2924354"/>
            <a:ext cx="11049000" cy="1749246"/>
          </a:xfrm>
          <a:prstGeom prst="rect">
            <a:avLst/>
          </a:prstGeom>
          <a:solidFill>
            <a:srgbClr val="00B0F0">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QA"/>
          </a:p>
        </p:txBody>
      </p:sp>
      <p:sp>
        <p:nvSpPr>
          <p:cNvPr id="8" name="TextBox 7">
            <a:extLst>
              <a:ext uri="{FF2B5EF4-FFF2-40B4-BE49-F238E27FC236}">
                <a16:creationId xmlns:a16="http://schemas.microsoft.com/office/drawing/2014/main" id="{91FAA0DB-3C7F-4048-B577-82AFF49E40B4}"/>
              </a:ext>
            </a:extLst>
          </p:cNvPr>
          <p:cNvSpPr txBox="1"/>
          <p:nvPr/>
        </p:nvSpPr>
        <p:spPr>
          <a:xfrm>
            <a:off x="4353311" y="3231853"/>
            <a:ext cx="3661900" cy="769441"/>
          </a:xfrm>
          <a:prstGeom prst="rect">
            <a:avLst/>
          </a:prstGeom>
          <a:noFill/>
        </p:spPr>
        <p:txBody>
          <a:bodyPr wrap="none" rtlCol="0">
            <a:spAutoFit/>
          </a:bodyPr>
          <a:lstStyle/>
          <a:p>
            <a:r>
              <a:rPr lang="en-QA" sz="4400" dirty="0">
                <a:solidFill>
                  <a:schemeClr val="bg1"/>
                </a:solidFill>
              </a:rPr>
              <a:t>Next </a:t>
            </a:r>
            <a:r>
              <a:rPr lang="en-GB" sz="4400" dirty="0">
                <a:solidFill>
                  <a:schemeClr val="bg1"/>
                </a:solidFill>
              </a:rPr>
              <a:t>Monday</a:t>
            </a:r>
            <a:r>
              <a:rPr lang="en-QA" sz="4400" dirty="0">
                <a:solidFill>
                  <a:schemeClr val="bg1"/>
                </a:solidFill>
              </a:rPr>
              <a:t>…</a:t>
            </a:r>
          </a:p>
        </p:txBody>
      </p:sp>
    </p:spTree>
    <p:extLst>
      <p:ext uri="{BB962C8B-B14F-4D97-AF65-F5344CB8AC3E}">
        <p14:creationId xmlns:p14="http://schemas.microsoft.com/office/powerpoint/2010/main" val="27514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515600" cy="4667250"/>
          </a:xfrm>
        </p:spPr>
        <p:txBody>
          <a:bodyPr>
            <a:normAutofit/>
          </a:bodyPr>
          <a:lstStyle/>
          <a:p>
            <a:r>
              <a:rPr lang="en-US" dirty="0"/>
              <a:t>Diabetic retinopathy (DR) is the fastest growing cause of blindness, with nearly 451 million diabetic patients at risk worldwide</a:t>
            </a:r>
          </a:p>
          <a:p>
            <a:endParaRPr lang="en-US" dirty="0"/>
          </a:p>
          <a:p>
            <a:r>
              <a:rPr lang="en-US" dirty="0"/>
              <a:t>One of the most common ways to detect DR is to have a specialist examine eye pictures and rate them for disease presence and severity</a:t>
            </a:r>
            <a:endParaRPr lang="en-QA" dirty="0"/>
          </a:p>
          <a:p>
            <a:endParaRPr lang="en-US" dirty="0"/>
          </a:p>
          <a:p>
            <a:endParaRPr lang="en-US" dirty="0"/>
          </a:p>
          <a:p>
            <a:endParaRPr lang="en-US" dirty="0"/>
          </a:p>
        </p:txBody>
      </p:sp>
      <p:pic>
        <p:nvPicPr>
          <p:cNvPr id="4" name="Picture 2">
            <a:extLst>
              <a:ext uri="{FF2B5EF4-FFF2-40B4-BE49-F238E27FC236}">
                <a16:creationId xmlns:a16="http://schemas.microsoft.com/office/drawing/2014/main" id="{D61797E4-C6A3-2C49-8E79-59E5DF38A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613" y="4225159"/>
            <a:ext cx="5356773" cy="226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47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433-ACB2-A749-AC33-B27DF9D4EEB8}"/>
              </a:ext>
            </a:extLst>
          </p:cNvPr>
          <p:cNvSpPr>
            <a:spLocks noGrp="1"/>
          </p:cNvSpPr>
          <p:nvPr>
            <p:ph type="title"/>
          </p:nvPr>
        </p:nvSpPr>
        <p:spPr/>
        <p:txBody>
          <a:bodyPr/>
          <a:lstStyle/>
          <a:p>
            <a:pPr algn="ctr"/>
            <a:r>
              <a:rPr lang="en-QA" dirty="0"/>
              <a:t>References</a:t>
            </a:r>
          </a:p>
        </p:txBody>
      </p:sp>
      <p:sp>
        <p:nvSpPr>
          <p:cNvPr id="3" name="Content Placeholder 2">
            <a:extLst>
              <a:ext uri="{FF2B5EF4-FFF2-40B4-BE49-F238E27FC236}">
                <a16:creationId xmlns:a16="http://schemas.microsoft.com/office/drawing/2014/main" id="{D27AC97D-F18C-7E40-9636-F2A88287CD0F}"/>
              </a:ext>
            </a:extLst>
          </p:cNvPr>
          <p:cNvSpPr>
            <a:spLocks noGrp="1"/>
          </p:cNvSpPr>
          <p:nvPr>
            <p:ph idx="1"/>
          </p:nvPr>
        </p:nvSpPr>
        <p:spPr>
          <a:xfrm>
            <a:off x="838200" y="1825625"/>
            <a:ext cx="10853928" cy="4351338"/>
          </a:xfrm>
        </p:spPr>
        <p:txBody>
          <a:bodyPr>
            <a:normAutofit fontScale="85000" lnSpcReduction="10000"/>
          </a:bodyPr>
          <a:lstStyle/>
          <a:p>
            <a:pPr marL="514350" indent="-514350">
              <a:buFont typeface="+mj-lt"/>
              <a:buAutoNum type="arabicPeriod"/>
            </a:pPr>
            <a:r>
              <a:rPr lang="en-US" dirty="0"/>
              <a:t>Gulshan, Varun, et al. "Development and validation of a deep learning algorithm   for detection of diabetic retinopathy in retinal fundus photographs." </a:t>
            </a:r>
            <a:r>
              <a:rPr lang="en-US" i="1" dirty="0"/>
              <a:t>Jama</a:t>
            </a:r>
            <a:r>
              <a:rPr lang="en-US" dirty="0"/>
              <a:t> 316.22 (2016): 2402-2410.</a:t>
            </a:r>
          </a:p>
          <a:p>
            <a:pPr marL="514350" indent="-514350">
              <a:buFont typeface="+mj-lt"/>
              <a:buAutoNum type="arabicPeriod"/>
            </a:pPr>
            <a:r>
              <a:rPr lang="en-US" dirty="0" err="1"/>
              <a:t>Mitani</a:t>
            </a:r>
            <a:r>
              <a:rPr lang="en-US" dirty="0"/>
              <a:t>, </a:t>
            </a:r>
            <a:r>
              <a:rPr lang="en-US" dirty="0" err="1"/>
              <a:t>Akinori</a:t>
            </a:r>
            <a:r>
              <a:rPr lang="en-US" dirty="0"/>
              <a:t>, et al. "Detection of </a:t>
            </a:r>
            <a:r>
              <a:rPr lang="en-US" dirty="0" err="1"/>
              <a:t>anaemia</a:t>
            </a:r>
            <a:r>
              <a:rPr lang="en-US" dirty="0"/>
              <a:t> from retinal fundus images via deep learning." </a:t>
            </a:r>
            <a:r>
              <a:rPr lang="en-US" i="1" dirty="0"/>
              <a:t>Nature Biomedical Engineering</a:t>
            </a:r>
            <a:r>
              <a:rPr lang="en-US" dirty="0"/>
              <a:t> 4.1 (2020): 18-27. </a:t>
            </a:r>
          </a:p>
          <a:p>
            <a:pPr marL="514350" indent="-514350">
              <a:buFont typeface="+mj-lt"/>
              <a:buAutoNum type="arabicPeriod"/>
            </a:pPr>
            <a:r>
              <a:rPr lang="en-US" dirty="0"/>
              <a:t>Poplin, R., et al. "Predicting cardiovascular risk factors from retinal fundus photographs using deep learning. </a:t>
            </a:r>
            <a:r>
              <a:rPr lang="en-US" dirty="0" err="1"/>
              <a:t>arXiv</a:t>
            </a:r>
            <a:r>
              <a:rPr lang="en-US" dirty="0"/>
              <a:t> 2017." </a:t>
            </a:r>
            <a:r>
              <a:rPr lang="en-US" i="1" dirty="0" err="1"/>
              <a:t>arXiv</a:t>
            </a:r>
            <a:r>
              <a:rPr lang="en-US" i="1" dirty="0"/>
              <a:t> preprint arXiv:1708.09843</a:t>
            </a:r>
            <a:r>
              <a:rPr lang="en-US" dirty="0"/>
              <a:t>. </a:t>
            </a:r>
          </a:p>
          <a:p>
            <a:pPr marL="514350" indent="-514350">
              <a:buFont typeface="+mj-lt"/>
              <a:buAutoNum type="arabicPeriod"/>
            </a:pPr>
            <a:r>
              <a:rPr lang="en-US" dirty="0"/>
              <a:t>Du, Nan, et al. "Extracting symptoms and their status from clinical conversations." </a:t>
            </a:r>
            <a:r>
              <a:rPr lang="en-US" i="1" dirty="0" err="1"/>
              <a:t>arXiv</a:t>
            </a:r>
            <a:r>
              <a:rPr lang="en-US" i="1" dirty="0"/>
              <a:t> preprint arXiv:1906.02239</a:t>
            </a:r>
            <a:r>
              <a:rPr lang="en-US" dirty="0"/>
              <a:t> (2019). </a:t>
            </a:r>
          </a:p>
          <a:p>
            <a:pPr marL="514350" indent="-514350">
              <a:buFont typeface="+mj-lt"/>
              <a:buAutoNum type="arabicPeriod"/>
            </a:pPr>
            <a:r>
              <a:rPr lang="en-US" dirty="0"/>
              <a:t>Hammoud, M., et al. “</a:t>
            </a:r>
            <a:r>
              <a:rPr lang="en-US" dirty="0" err="1"/>
              <a:t>Avey</a:t>
            </a:r>
            <a:r>
              <a:rPr lang="en-US" dirty="0"/>
              <a:t>: An Accurate AI Algorithm for Self-Diagnosis”.</a:t>
            </a:r>
          </a:p>
          <a:p>
            <a:pPr marL="514350" indent="-514350">
              <a:buFont typeface="+mj-lt"/>
              <a:buAutoNum type="arabicPeriod"/>
            </a:pPr>
            <a:r>
              <a:rPr lang="en-US" dirty="0"/>
              <a:t>Kundu, </a:t>
            </a:r>
            <a:r>
              <a:rPr lang="en-US" dirty="0" err="1"/>
              <a:t>Shinjini</a:t>
            </a:r>
            <a:r>
              <a:rPr lang="en-US" dirty="0"/>
              <a:t>, et al. "Discovery and visualization of structural biomarkers from MRI using transport-based morphometry." </a:t>
            </a:r>
            <a:r>
              <a:rPr lang="en-US" i="1" dirty="0" err="1"/>
              <a:t>NeuroImage</a:t>
            </a:r>
            <a:r>
              <a:rPr lang="en-US" dirty="0"/>
              <a:t> 167 (2018): 256-275.</a:t>
            </a:r>
          </a:p>
          <a:p>
            <a:endParaRPr lang="en-QA" dirty="0"/>
          </a:p>
        </p:txBody>
      </p:sp>
    </p:spTree>
    <p:extLst>
      <p:ext uri="{BB962C8B-B14F-4D97-AF65-F5344CB8AC3E}">
        <p14:creationId xmlns:p14="http://schemas.microsoft.com/office/powerpoint/2010/main" val="158251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515600" cy="4667250"/>
          </a:xfrm>
        </p:spPr>
        <p:txBody>
          <a:bodyPr>
            <a:normAutofit/>
          </a:bodyPr>
          <a:lstStyle/>
          <a:p>
            <a:r>
              <a:rPr lang="en-US" dirty="0"/>
              <a:t>If DR is caught early, the disease can be treated; if not, it can lead to irreversible blindness </a:t>
            </a:r>
          </a:p>
          <a:p>
            <a:pPr lvl="1"/>
            <a:endParaRPr lang="en-US" dirty="0"/>
          </a:p>
          <a:p>
            <a:r>
              <a:rPr lang="en-US" dirty="0"/>
              <a:t>As such, regular screening is essential for the early detection of DR</a:t>
            </a:r>
          </a:p>
          <a:p>
            <a:endParaRPr lang="en-US" dirty="0"/>
          </a:p>
          <a:p>
            <a:r>
              <a:rPr lang="en-US" dirty="0"/>
              <a:t>Unfortunately, medical specialists capable of detecting DR are not available in many parts of the world where diabetes is prevalent</a:t>
            </a:r>
          </a:p>
          <a:p>
            <a:endParaRPr lang="en-US" dirty="0"/>
          </a:p>
          <a:p>
            <a:r>
              <a:rPr lang="en-US" dirty="0"/>
              <a:t>Google has developed a deep learning algorithm capable of interpreting signs of DR in retinal photographs</a:t>
            </a:r>
            <a:endParaRPr lang="en-QA" dirty="0"/>
          </a:p>
          <a:p>
            <a:endParaRPr lang="en-US" dirty="0"/>
          </a:p>
          <a:p>
            <a:endParaRPr lang="en-US" dirty="0"/>
          </a:p>
        </p:txBody>
      </p:sp>
    </p:spTree>
    <p:extLst>
      <p:ext uri="{BB962C8B-B14F-4D97-AF65-F5344CB8AC3E}">
        <p14:creationId xmlns:p14="http://schemas.microsoft.com/office/powerpoint/2010/main" val="61088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a:xfrm>
            <a:off x="838200" y="1825625"/>
            <a:ext cx="10515600" cy="4667250"/>
          </a:xfrm>
        </p:spPr>
        <p:txBody>
          <a:bodyPr>
            <a:normAutofit lnSpcReduction="10000"/>
          </a:bodyPr>
          <a:lstStyle/>
          <a:p>
            <a:r>
              <a:rPr lang="en-US" dirty="0"/>
              <a:t>They created a dataset of 128,000 images, each labeled by 3-7 ophthalmologists from a panel of 54 ophthalmologists</a:t>
            </a:r>
          </a:p>
          <a:p>
            <a:pPr lvl="1"/>
            <a:r>
              <a:rPr lang="en-US" dirty="0"/>
              <a:t>DR severity (none, mild, moderate, severe, or proliferative) was graded according to the International Clinical Diabetic Retinopathy scale</a:t>
            </a:r>
          </a:p>
          <a:p>
            <a:endParaRPr lang="en-US" dirty="0"/>
          </a:p>
          <a:p>
            <a:r>
              <a:rPr lang="en-US" dirty="0"/>
              <a:t>They then used this dataset to train a deep learning algorithm to detect referable diabetic retinopathy </a:t>
            </a:r>
          </a:p>
          <a:p>
            <a:endParaRPr lang="en-US" dirty="0"/>
          </a:p>
          <a:p>
            <a:r>
              <a:rPr lang="en-US" dirty="0"/>
              <a:t>Afterwards, they tested the algorithm on two clinical validation sets totaling ~12,000 images, with a panel of 7-8 U.S. board-certified ophthalmologists serving as the reference standard </a:t>
            </a:r>
            <a:endParaRPr lang="en-QA" dirty="0"/>
          </a:p>
        </p:txBody>
      </p:sp>
    </p:spTree>
    <p:extLst>
      <p:ext uri="{BB962C8B-B14F-4D97-AF65-F5344CB8AC3E}">
        <p14:creationId xmlns:p14="http://schemas.microsoft.com/office/powerpoint/2010/main" val="6386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FABC-DC10-0B45-9FEE-297F0DB658BF}"/>
              </a:ext>
            </a:extLst>
          </p:cNvPr>
          <p:cNvSpPr>
            <a:spLocks noGrp="1"/>
          </p:cNvSpPr>
          <p:nvPr>
            <p:ph type="title"/>
          </p:nvPr>
        </p:nvSpPr>
        <p:spPr/>
        <p:txBody>
          <a:bodyPr/>
          <a:lstStyle/>
          <a:p>
            <a:pPr algn="ctr"/>
            <a:r>
              <a:rPr lang="en-QA" dirty="0"/>
              <a:t>Diagnosing Diabetic Eye Disease Using </a:t>
            </a:r>
            <a:br>
              <a:rPr lang="en-QA" dirty="0"/>
            </a:br>
            <a:r>
              <a:rPr lang="en-QA" dirty="0"/>
              <a:t>Deep Learning</a:t>
            </a:r>
          </a:p>
        </p:txBody>
      </p:sp>
      <p:sp>
        <p:nvSpPr>
          <p:cNvPr id="3" name="Content Placeholder 2">
            <a:extLst>
              <a:ext uri="{FF2B5EF4-FFF2-40B4-BE49-F238E27FC236}">
                <a16:creationId xmlns:a16="http://schemas.microsoft.com/office/drawing/2014/main" id="{63AAEFF4-B1CC-CB4F-BA73-794AC9729A28}"/>
              </a:ext>
            </a:extLst>
          </p:cNvPr>
          <p:cNvSpPr>
            <a:spLocks noGrp="1"/>
          </p:cNvSpPr>
          <p:nvPr>
            <p:ph idx="1"/>
          </p:nvPr>
        </p:nvSpPr>
        <p:spPr/>
        <p:txBody>
          <a:bodyPr>
            <a:normAutofit/>
          </a:bodyPr>
          <a:lstStyle/>
          <a:p>
            <a:r>
              <a:rPr lang="en-US" dirty="0"/>
              <a:t>The </a:t>
            </a:r>
            <a:r>
              <a:rPr lang="en-US" b="1" i="1" dirty="0"/>
              <a:t>F-score</a:t>
            </a:r>
            <a:r>
              <a:rPr lang="en-US" dirty="0"/>
              <a:t> (combined </a:t>
            </a:r>
            <a:r>
              <a:rPr lang="en-US" i="1" dirty="0">
                <a:solidFill>
                  <a:srgbClr val="00B050"/>
                </a:solidFill>
              </a:rPr>
              <a:t>sensitivity</a:t>
            </a:r>
            <a:r>
              <a:rPr lang="en-US" dirty="0"/>
              <a:t> and </a:t>
            </a:r>
            <a:r>
              <a:rPr lang="en-US" i="1" dirty="0">
                <a:solidFill>
                  <a:srgbClr val="FFC000"/>
                </a:solidFill>
              </a:rPr>
              <a:t>precision</a:t>
            </a:r>
            <a:r>
              <a:rPr lang="en-US" dirty="0"/>
              <a:t>) of the algorithm was 0.95, which is slightly better than the median F-score of the 8 board-certified ophthalmologists (measured at 0.91)</a:t>
            </a:r>
          </a:p>
          <a:p>
            <a:endParaRPr lang="en-US" dirty="0"/>
          </a:p>
          <a:p>
            <a:pPr marL="914400" lvl="2" indent="0">
              <a:buNone/>
            </a:pPr>
            <a:endParaRPr lang="en-QA" sz="2400" dirty="0"/>
          </a:p>
        </p:txBody>
      </p:sp>
      <p:graphicFrame>
        <p:nvGraphicFramePr>
          <p:cNvPr id="4" name="Table 4">
            <a:extLst>
              <a:ext uri="{FF2B5EF4-FFF2-40B4-BE49-F238E27FC236}">
                <a16:creationId xmlns:a16="http://schemas.microsoft.com/office/drawing/2014/main" id="{E9EB681A-97A4-C446-8F19-D6A38C4212E0}"/>
              </a:ext>
            </a:extLst>
          </p:cNvPr>
          <p:cNvGraphicFramePr>
            <a:graphicFrameLocks noGrp="1"/>
          </p:cNvGraphicFramePr>
          <p:nvPr/>
        </p:nvGraphicFramePr>
        <p:xfrm>
          <a:off x="2197101" y="3812104"/>
          <a:ext cx="6172199" cy="1112520"/>
        </p:xfrm>
        <a:graphic>
          <a:graphicData uri="http://schemas.openxmlformats.org/drawingml/2006/table">
            <a:tbl>
              <a:tblPr firstRow="1" bandRow="1">
                <a:tableStyleId>{5C22544A-7EE6-4342-B048-85BDC9FD1C3A}</a:tableStyleId>
              </a:tblPr>
              <a:tblGrid>
                <a:gridCol w="1193799">
                  <a:extLst>
                    <a:ext uri="{9D8B030D-6E8A-4147-A177-3AD203B41FA5}">
                      <a16:colId xmlns:a16="http://schemas.microsoft.com/office/drawing/2014/main" val="1962345929"/>
                    </a:ext>
                  </a:extLst>
                </a:gridCol>
                <a:gridCol w="2044700">
                  <a:extLst>
                    <a:ext uri="{9D8B030D-6E8A-4147-A177-3AD203B41FA5}">
                      <a16:colId xmlns:a16="http://schemas.microsoft.com/office/drawing/2014/main" val="442868382"/>
                    </a:ext>
                  </a:extLst>
                </a:gridCol>
                <a:gridCol w="2933700">
                  <a:extLst>
                    <a:ext uri="{9D8B030D-6E8A-4147-A177-3AD203B41FA5}">
                      <a16:colId xmlns:a16="http://schemas.microsoft.com/office/drawing/2014/main" val="1072308770"/>
                    </a:ext>
                  </a:extLst>
                </a:gridCol>
              </a:tblGrid>
              <a:tr h="370840">
                <a:tc>
                  <a:txBody>
                    <a:bodyPr/>
                    <a:lstStyle/>
                    <a:p>
                      <a:endParaRPr lang="en-QA"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QA" dirty="0">
                          <a:solidFill>
                            <a:srgbClr val="00B0F0"/>
                          </a:solidFill>
                        </a:rPr>
                        <a:t>No 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14240"/>
                  </a:ext>
                </a:extLst>
              </a:tr>
              <a:tr h="370840">
                <a:tc>
                  <a:txBody>
                    <a:bodyPr/>
                    <a:lstStyle/>
                    <a:p>
                      <a:r>
                        <a:rPr lang="en-QA" b="1" dirty="0">
                          <a:solidFill>
                            <a:srgbClr val="FF0000"/>
                          </a:solidFill>
                        </a:rPr>
                        <a:t>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6764826"/>
                  </a:ext>
                </a:extLst>
              </a:tr>
              <a:tr h="370840">
                <a:tc>
                  <a:txBody>
                    <a:bodyPr/>
                    <a:lstStyle/>
                    <a:p>
                      <a:r>
                        <a:rPr lang="en-QA" b="1" dirty="0">
                          <a:solidFill>
                            <a:srgbClr val="FF0000"/>
                          </a:solidFill>
                        </a:rPr>
                        <a:t>No DR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QA"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164429"/>
                  </a:ext>
                </a:extLst>
              </a:tr>
            </a:tbl>
          </a:graphicData>
        </a:graphic>
      </p:graphicFrame>
      <p:sp>
        <p:nvSpPr>
          <p:cNvPr id="7" name="Left Brace 6">
            <a:extLst>
              <a:ext uri="{FF2B5EF4-FFF2-40B4-BE49-F238E27FC236}">
                <a16:creationId xmlns:a16="http://schemas.microsoft.com/office/drawing/2014/main" id="{A3D7E7A4-4E8C-DC49-A96F-F9362422107A}"/>
              </a:ext>
            </a:extLst>
          </p:cNvPr>
          <p:cNvSpPr/>
          <p:nvPr/>
        </p:nvSpPr>
        <p:spPr>
          <a:xfrm>
            <a:off x="1803400" y="4178300"/>
            <a:ext cx="234552" cy="74632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8" name="TextBox 7">
            <a:extLst>
              <a:ext uri="{FF2B5EF4-FFF2-40B4-BE49-F238E27FC236}">
                <a16:creationId xmlns:a16="http://schemas.microsoft.com/office/drawing/2014/main" id="{3A386FA8-EE82-C14A-9D7B-DDF322F440B9}"/>
              </a:ext>
            </a:extLst>
          </p:cNvPr>
          <p:cNvSpPr txBox="1"/>
          <p:nvPr/>
        </p:nvSpPr>
        <p:spPr>
          <a:xfrm>
            <a:off x="444499" y="4043630"/>
            <a:ext cx="1199752" cy="1015663"/>
          </a:xfrm>
          <a:prstGeom prst="rect">
            <a:avLst/>
          </a:prstGeom>
          <a:noFill/>
        </p:spPr>
        <p:txBody>
          <a:bodyPr wrap="none" rtlCol="0">
            <a:spAutoFit/>
          </a:bodyPr>
          <a:lstStyle/>
          <a:p>
            <a:r>
              <a:rPr lang="en-QA" sz="2000" b="1" dirty="0">
                <a:solidFill>
                  <a:srgbClr val="FF0000"/>
                </a:solidFill>
              </a:rPr>
              <a:t>Predicted</a:t>
            </a:r>
          </a:p>
          <a:p>
            <a:r>
              <a:rPr lang="en-US" sz="2000" b="1" dirty="0">
                <a:solidFill>
                  <a:srgbClr val="FF0000"/>
                </a:solidFill>
              </a:rPr>
              <a:t>b</a:t>
            </a:r>
            <a:r>
              <a:rPr lang="en-QA" sz="2000" b="1" dirty="0">
                <a:solidFill>
                  <a:srgbClr val="FF0000"/>
                </a:solidFill>
              </a:rPr>
              <a:t>y the </a:t>
            </a:r>
            <a:br>
              <a:rPr lang="en-QA" sz="2000" b="1" dirty="0">
                <a:solidFill>
                  <a:srgbClr val="FF0000"/>
                </a:solidFill>
              </a:rPr>
            </a:br>
            <a:r>
              <a:rPr lang="en-QA" sz="2000" b="1" dirty="0">
                <a:solidFill>
                  <a:srgbClr val="FF0000"/>
                </a:solidFill>
              </a:rPr>
              <a:t>classifier </a:t>
            </a:r>
          </a:p>
        </p:txBody>
      </p:sp>
      <p:sp>
        <p:nvSpPr>
          <p:cNvPr id="9" name="Left Brace 8">
            <a:extLst>
              <a:ext uri="{FF2B5EF4-FFF2-40B4-BE49-F238E27FC236}">
                <a16:creationId xmlns:a16="http://schemas.microsoft.com/office/drawing/2014/main" id="{71C702A8-BD88-E64E-8AA8-C1ECA151958B}"/>
              </a:ext>
            </a:extLst>
          </p:cNvPr>
          <p:cNvSpPr/>
          <p:nvPr/>
        </p:nvSpPr>
        <p:spPr>
          <a:xfrm rot="5400000">
            <a:off x="5805685" y="1113555"/>
            <a:ext cx="136129" cy="499109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QA"/>
          </a:p>
        </p:txBody>
      </p:sp>
      <p:sp>
        <p:nvSpPr>
          <p:cNvPr id="10" name="TextBox 9">
            <a:extLst>
              <a:ext uri="{FF2B5EF4-FFF2-40B4-BE49-F238E27FC236}">
                <a16:creationId xmlns:a16="http://schemas.microsoft.com/office/drawing/2014/main" id="{DD1E37B5-714F-6A48-BADE-8C1CD0BFE134}"/>
              </a:ext>
            </a:extLst>
          </p:cNvPr>
          <p:cNvSpPr txBox="1"/>
          <p:nvPr/>
        </p:nvSpPr>
        <p:spPr>
          <a:xfrm>
            <a:off x="5033850" y="3116509"/>
            <a:ext cx="1706686" cy="400110"/>
          </a:xfrm>
          <a:prstGeom prst="rect">
            <a:avLst/>
          </a:prstGeom>
          <a:noFill/>
        </p:spPr>
        <p:txBody>
          <a:bodyPr wrap="none" rtlCol="0">
            <a:spAutoFit/>
          </a:bodyPr>
          <a:lstStyle/>
          <a:p>
            <a:r>
              <a:rPr lang="en-QA" sz="2000" b="1" dirty="0">
                <a:solidFill>
                  <a:srgbClr val="00B0F0"/>
                </a:solidFill>
              </a:rPr>
              <a:t>Gold Standard</a:t>
            </a:r>
          </a:p>
        </p:txBody>
      </p:sp>
      <p:sp>
        <p:nvSpPr>
          <p:cNvPr id="11" name="TextBox 10">
            <a:extLst>
              <a:ext uri="{FF2B5EF4-FFF2-40B4-BE49-F238E27FC236}">
                <a16:creationId xmlns:a16="http://schemas.microsoft.com/office/drawing/2014/main" id="{C101D5D3-4305-2E4C-9F64-5A33BA544CAF}"/>
              </a:ext>
            </a:extLst>
          </p:cNvPr>
          <p:cNvSpPr txBox="1"/>
          <p:nvPr/>
        </p:nvSpPr>
        <p:spPr>
          <a:xfrm>
            <a:off x="2876750" y="5161300"/>
            <a:ext cx="8477050" cy="1015663"/>
          </a:xfrm>
          <a:prstGeom prst="rect">
            <a:avLst/>
          </a:prstGeom>
          <a:noFill/>
        </p:spPr>
        <p:txBody>
          <a:bodyPr wrap="square">
            <a:spAutoFit/>
          </a:bodyPr>
          <a:lstStyle/>
          <a:p>
            <a:r>
              <a:rPr lang="en-US" sz="2000" dirty="0"/>
              <a:t>A </a:t>
            </a:r>
            <a:r>
              <a:rPr lang="en-US" sz="2000" b="1" dirty="0"/>
              <a:t>confusion matrix </a:t>
            </a:r>
            <a:r>
              <a:rPr lang="en-US" sz="2000" dirty="0"/>
              <a:t>for visualizing  how well a </a:t>
            </a:r>
            <a:br>
              <a:rPr lang="en-US" sz="2000" dirty="0"/>
            </a:br>
            <a:r>
              <a:rPr lang="en-US" sz="2000" i="1" dirty="0"/>
              <a:t>binary classifier </a:t>
            </a:r>
            <a:r>
              <a:rPr lang="en-US" sz="2000" dirty="0"/>
              <a:t>(</a:t>
            </a:r>
            <a:r>
              <a:rPr lang="en-US" sz="2000" i="1" dirty="0">
                <a:solidFill>
                  <a:srgbClr val="FF0000"/>
                </a:solidFill>
              </a:rPr>
              <a:t>DR</a:t>
            </a:r>
            <a:r>
              <a:rPr lang="en-US" sz="2000" dirty="0"/>
              <a:t> vs. </a:t>
            </a:r>
            <a:r>
              <a:rPr lang="en-US" sz="2000" i="1" dirty="0">
                <a:solidFill>
                  <a:srgbClr val="FF0000"/>
                </a:solidFill>
              </a:rPr>
              <a:t>No DR</a:t>
            </a:r>
            <a:r>
              <a:rPr lang="en-US" sz="2000" dirty="0"/>
              <a:t>) performs against </a:t>
            </a:r>
            <a:br>
              <a:rPr lang="en-US" sz="2000" dirty="0"/>
            </a:br>
            <a:r>
              <a:rPr lang="en-US" sz="2000" dirty="0"/>
              <a:t>the ground truth (or </a:t>
            </a:r>
            <a:r>
              <a:rPr lang="en-US" sz="2000" i="1" dirty="0">
                <a:solidFill>
                  <a:srgbClr val="00B0F0"/>
                </a:solidFill>
              </a:rPr>
              <a:t>gold standard</a:t>
            </a:r>
            <a:r>
              <a:rPr lang="en-US" sz="2000" dirty="0"/>
              <a:t>)</a:t>
            </a:r>
            <a:endParaRPr lang="en-QA" sz="2000" dirty="0"/>
          </a:p>
        </p:txBody>
      </p:sp>
    </p:spTree>
    <p:extLst>
      <p:ext uri="{BB962C8B-B14F-4D97-AF65-F5344CB8AC3E}">
        <p14:creationId xmlns:p14="http://schemas.microsoft.com/office/powerpoint/2010/main" val="251208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16243</TotalTime>
  <Words>4059</Words>
  <Application>Microsoft Macintosh PowerPoint</Application>
  <PresentationFormat>Widescreen</PresentationFormat>
  <Paragraphs>600</Paragraphs>
  <Slides>60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Cambria Math</vt:lpstr>
      <vt:lpstr>Wingdings</vt:lpstr>
      <vt:lpstr>Office Theme</vt:lpstr>
      <vt:lpstr>AI for Medicine </vt:lpstr>
      <vt:lpstr>Today…</vt:lpstr>
      <vt:lpstr>Outline</vt:lpstr>
      <vt:lpstr>Some Applications of AI in Medicine</vt:lpstr>
      <vt:lpstr>Some Applications of AI in Medicine</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Diagnosing Diabetic Eye Disease Using  Deep Learning</vt:lpstr>
      <vt:lpstr>Some Applications of AI in Medicine</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 </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vt:lpstr>
      <vt:lpstr>Detecting Anemia from Retinal Fundus Images Using Deep Learning </vt:lpstr>
      <vt:lpstr>Some Applications of AI in Medicine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Mohammad Hammoud</cp:lastModifiedBy>
  <cp:revision>259</cp:revision>
  <dcterms:created xsi:type="dcterms:W3CDTF">2021-01-10T14:59:52Z</dcterms:created>
  <dcterms:modified xsi:type="dcterms:W3CDTF">2022-02-19T16:20:51Z</dcterms:modified>
</cp:coreProperties>
</file>